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1"/>
  </p:sldMasterIdLst>
  <p:notesMasterIdLst>
    <p:notesMasterId r:id="rId20"/>
  </p:notesMasterIdLst>
  <p:sldIdLst>
    <p:sldId id="334" r:id="rId2"/>
    <p:sldId id="412" r:id="rId3"/>
    <p:sldId id="338" r:id="rId4"/>
    <p:sldId id="416" r:id="rId5"/>
    <p:sldId id="340" r:id="rId6"/>
    <p:sldId id="342" r:id="rId7"/>
    <p:sldId id="391" r:id="rId8"/>
    <p:sldId id="393" r:id="rId9"/>
    <p:sldId id="394" r:id="rId10"/>
    <p:sldId id="422" r:id="rId11"/>
    <p:sldId id="423" r:id="rId12"/>
    <p:sldId id="424" r:id="rId13"/>
    <p:sldId id="425" r:id="rId14"/>
    <p:sldId id="428" r:id="rId15"/>
    <p:sldId id="421" r:id="rId16"/>
    <p:sldId id="430" r:id="rId17"/>
    <p:sldId id="426" r:id="rId18"/>
    <p:sldId id="42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415"/>
    <a:srgbClr val="F4AB00"/>
    <a:srgbClr val="6699C7"/>
    <a:srgbClr val="336F5A"/>
    <a:srgbClr val="BDC893"/>
    <a:srgbClr val="851138"/>
    <a:srgbClr val="C2902D"/>
    <a:srgbClr val="7F7F7F"/>
    <a:srgbClr val="8B966F"/>
    <a:srgbClr val="AAB58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96"/>
    <p:restoredTop sz="87056" autoAdjust="0"/>
  </p:normalViewPr>
  <p:slideViewPr>
    <p:cSldViewPr snapToGrid="0" snapToObjects="1">
      <p:cViewPr>
        <p:scale>
          <a:sx n="85" d="100"/>
          <a:sy n="85" d="100"/>
        </p:scale>
        <p:origin x="-1416" y="-756"/>
      </p:cViewPr>
      <p:guideLst>
        <p:guide orient="horz" pos="2160"/>
        <p:guide pos="384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Sales</c:v>
                </c:pt>
              </c:strCache>
            </c:strRef>
          </c:tx>
          <c:spPr>
            <a:solidFill>
              <a:srgbClr val="F4AB00"/>
            </a:solidFill>
            <a:ln>
              <a:noFill/>
            </a:ln>
          </c:spPr>
          <c:dPt>
            <c:idx val="1"/>
            <c:bubble3D val="0"/>
            <c:spPr>
              <a:solidFill>
                <a:srgbClr val="6699C7"/>
              </a:solidFill>
              <a:ln>
                <a:noFill/>
              </a:ln>
            </c:spPr>
          </c:dPt>
          <c:dLbls>
            <c:dLbl>
              <c:idx val="0"/>
              <c:layout>
                <c:manualLayout>
                  <c:x val="-0.246474737480948"/>
                  <c:y val="-0.25022359966289398"/>
                </c:manualLayout>
              </c:layout>
              <c:spPr>
                <a:noFill/>
                <a:ln>
                  <a:noFill/>
                </a:ln>
                <a:effectLst/>
              </c:spPr>
              <c:txPr>
                <a:bodyPr/>
                <a:lstStyle/>
                <a:p>
                  <a:pPr>
                    <a:defRPr sz="24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manualLayout>
                      <c:w val="0.259259259259259"/>
                      <c:h val="0.216666666666667"/>
                    </c:manualLayout>
                  </c15:layout>
                </c:ext>
              </c:extLst>
            </c:dLbl>
            <c:dLbl>
              <c:idx val="1"/>
              <c:layout>
                <c:manualLayout>
                  <c:x val="0.122878243206477"/>
                  <c:y val="0.177323531273544"/>
                </c:manualLayout>
              </c:layout>
              <c:spPr>
                <a:noFill/>
                <a:ln>
                  <a:noFill/>
                </a:ln>
                <a:effectLst/>
              </c:spPr>
              <c:txPr>
                <a:bodyPr/>
                <a:lstStyle/>
                <a:p>
                  <a:pPr>
                    <a:defRPr sz="2400" b="1">
                      <a:solidFill>
                        <a:schemeClr val="bg1"/>
                      </a:solidFill>
                    </a:defRPr>
                  </a:pPr>
                  <a:endParaRPr lang="en-US"/>
                </a:p>
              </c:txPr>
              <c:showLegendKey val="0"/>
              <c:showVal val="0"/>
              <c:showCatName val="0"/>
              <c:showSerName val="0"/>
              <c:showPercent val="1"/>
              <c:showBubbleSize val="0"/>
              <c:extLst>
                <c:ext xmlns:c15="http://schemas.microsoft.com/office/drawing/2012/chart" uri="{CE6537A1-D6FC-4f65-9D91-7224C49458BB}">
                  <c15:layout/>
                </c:ext>
              </c:extLst>
            </c:dLbl>
            <c:spPr>
              <a:noFill/>
              <a:ln>
                <a:noFill/>
              </a:ln>
              <a:effectLst/>
            </c:sp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Board Certified US physicians by one (or more) ABMS Member Boards</c:v>
                </c:pt>
                <c:pt idx="1">
                  <c:v>Non-certified physicians in the US</c:v>
                </c:pt>
              </c:strCache>
            </c:strRef>
          </c:cat>
          <c:val>
            <c:numRef>
              <c:f>Sheet1!$B$2:$B$3</c:f>
              <c:numCache>
                <c:formatCode>General</c:formatCode>
                <c:ptCount val="2"/>
                <c:pt idx="0">
                  <c:v>0.8</c:v>
                </c:pt>
                <c:pt idx="1">
                  <c:v>0.2</c:v>
                </c:pt>
              </c:numCache>
            </c:numRef>
          </c:val>
        </c:ser>
        <c:dLbls>
          <c:showLegendKey val="0"/>
          <c:showVal val="0"/>
          <c:showCatName val="0"/>
          <c:showSerName val="0"/>
          <c:showPercent val="1"/>
          <c:showBubbleSize val="0"/>
          <c:showLeaderLines val="1"/>
        </c:dLbls>
        <c:firstSliceAng val="0"/>
      </c:pieChart>
    </c:plotArea>
    <c:plotVisOnly val="1"/>
    <c:dispBlanksAs val="gap"/>
    <c:showDLblsOverMax val="0"/>
  </c:chart>
  <c:spPr>
    <a:noFill/>
  </c:spPr>
  <c:txPr>
    <a:bodyPr/>
    <a:lstStyle/>
    <a:p>
      <a:pPr>
        <a:defRPr sz="1800">
          <a:latin typeface="Arial" charset="0"/>
          <a:ea typeface="Arial" charset="0"/>
          <a:cs typeface="Arial"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AA867E-F219-064B-AC86-4021AF0679C6}" type="datetimeFigureOut">
              <a:rPr lang="en-US" smtClean="0"/>
              <a:t>1/30/2018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B18558-445A-C24C-9989-00B71A757B7B}" type="slidenum">
              <a:rPr lang="en-US" smtClean="0"/>
              <a:t>‹#›</a:t>
            </a:fld>
            <a:endParaRPr lang="en-US"/>
          </a:p>
        </p:txBody>
      </p:sp>
    </p:spTree>
    <p:extLst>
      <p:ext uri="{BB962C8B-B14F-4D97-AF65-F5344CB8AC3E}">
        <p14:creationId xmlns:p14="http://schemas.microsoft.com/office/powerpoint/2010/main" val="1093745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18558-445A-C24C-9989-00B71A757B7B}" type="slidenum">
              <a:rPr lang="en-US" smtClean="0"/>
              <a:t>1</a:t>
            </a:fld>
            <a:endParaRPr lang="en-US"/>
          </a:p>
        </p:txBody>
      </p:sp>
    </p:spTree>
    <p:extLst>
      <p:ext uri="{BB962C8B-B14F-4D97-AF65-F5344CB8AC3E}">
        <p14:creationId xmlns:p14="http://schemas.microsoft.com/office/powerpoint/2010/main" val="1178102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a:t>
            </a:r>
            <a:r>
              <a:rPr lang="en-US" baseline="0" dirty="0" smtClean="0"/>
              <a:t> animated version (Dr. Irons and Dr. Nora Presentations)</a:t>
            </a:r>
            <a:endParaRPr lang="en-US" dirty="0"/>
          </a:p>
        </p:txBody>
      </p:sp>
      <p:sp>
        <p:nvSpPr>
          <p:cNvPr id="4" name="Slide Number Placeholder 3"/>
          <p:cNvSpPr>
            <a:spLocks noGrp="1"/>
          </p:cNvSpPr>
          <p:nvPr>
            <p:ph type="sldNum" sz="quarter" idx="10"/>
          </p:nvPr>
        </p:nvSpPr>
        <p:spPr/>
        <p:txBody>
          <a:bodyPr/>
          <a:lstStyle/>
          <a:p>
            <a:fld id="{5FB18558-445A-C24C-9989-00B71A757B7B}" type="slidenum">
              <a:rPr lang="en-US" smtClean="0"/>
              <a:t>2</a:t>
            </a:fld>
            <a:endParaRPr lang="en-US"/>
          </a:p>
        </p:txBody>
      </p:sp>
    </p:spTree>
    <p:extLst>
      <p:ext uri="{BB962C8B-B14F-4D97-AF65-F5344CB8AC3E}">
        <p14:creationId xmlns:p14="http://schemas.microsoft.com/office/powerpoint/2010/main" val="13115543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A61E69-553E-4593-B4F1-F0F204D25D49}" type="slidenum">
              <a:rPr lang="en-US" smtClean="0"/>
              <a:pPr>
                <a:defRPr/>
              </a:pPr>
              <a:t>3</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1783606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B18558-445A-C24C-9989-00B71A757B7B}" type="slidenum">
              <a:rPr lang="en-US" smtClean="0"/>
              <a:t>4</a:t>
            </a:fld>
            <a:endParaRPr lang="en-US"/>
          </a:p>
        </p:txBody>
      </p:sp>
    </p:spTree>
    <p:extLst>
      <p:ext uri="{BB962C8B-B14F-4D97-AF65-F5344CB8AC3E}">
        <p14:creationId xmlns:p14="http://schemas.microsoft.com/office/powerpoint/2010/main" val="2074506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A61E69-553E-4593-B4F1-F0F204D25D49}" type="slidenum">
              <a:rPr lang="en-US" smtClean="0"/>
              <a:pPr>
                <a:defRPr/>
              </a:pPr>
              <a:t>5</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9641289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54A61E69-553E-4593-B4F1-F0F204D25D49}" type="slidenum">
              <a:rPr lang="en-US" smtClean="0"/>
              <a:pPr>
                <a:defRPr/>
              </a:pPr>
              <a:t>6</a:t>
            </a:fld>
            <a:endParaRPr lang="en-US"/>
          </a:p>
        </p:txBody>
      </p:sp>
      <p:sp>
        <p:nvSpPr>
          <p:cNvPr id="5" name="Footer Placeholder 4"/>
          <p:cNvSpPr>
            <a:spLocks noGrp="1"/>
          </p:cNvSpPr>
          <p:nvPr>
            <p:ph type="ftr" sz="quarter" idx="11"/>
          </p:nvPr>
        </p:nvSpPr>
        <p:spPr/>
        <p:txBody>
          <a:bodyPr/>
          <a:lstStyle/>
          <a:p>
            <a:pPr>
              <a:defRPr/>
            </a:pPr>
            <a:endParaRPr lang="en-US"/>
          </a:p>
        </p:txBody>
      </p:sp>
    </p:spTree>
    <p:extLst>
      <p:ext uri="{BB962C8B-B14F-4D97-AF65-F5344CB8AC3E}">
        <p14:creationId xmlns:p14="http://schemas.microsoft.com/office/powerpoint/2010/main" val="2122720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1B72D643-BCA6-4A7C-8799-8BA92CDD8A31}" type="slidenum">
              <a:rPr lang="en-US" smtClean="0"/>
              <a:pPr>
                <a:defRPr/>
              </a:pPr>
              <a:t>7</a:t>
            </a:fld>
            <a:endParaRPr lang="en-US"/>
          </a:p>
        </p:txBody>
      </p:sp>
    </p:spTree>
    <p:extLst>
      <p:ext uri="{BB962C8B-B14F-4D97-AF65-F5344CB8AC3E}">
        <p14:creationId xmlns:p14="http://schemas.microsoft.com/office/powerpoint/2010/main" val="6928283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075142E-AA77-47F2-824C-B2A94D54C183}" type="slidenum">
              <a:rPr lang="en-US" smtClean="0"/>
              <a:t>8</a:t>
            </a:fld>
            <a:endParaRPr lang="en-US"/>
          </a:p>
        </p:txBody>
      </p:sp>
    </p:spTree>
    <p:extLst>
      <p:ext uri="{BB962C8B-B14F-4D97-AF65-F5344CB8AC3E}">
        <p14:creationId xmlns:p14="http://schemas.microsoft.com/office/powerpoint/2010/main" val="1068511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348728"/>
            <a:ext cx="10363200" cy="1470025"/>
          </a:xfrm>
        </p:spPr>
        <p:txBody>
          <a:bodyPr vert="horz" lIns="91440" tIns="45720" rIns="91440" bIns="45720" rtlCol="0" anchor="ctr">
            <a:normAutofit/>
          </a:bodyPr>
          <a:lstStyle>
            <a:lvl1pPr>
              <a:defRPr lang="en-US" sz="2800" dirty="0"/>
            </a:lvl1pPr>
          </a:lstStyle>
          <a:p>
            <a:pPr lvl="0" defTabSz="457200"/>
            <a:r>
              <a:rPr lang="en-US" dirty="0" smtClean="0"/>
              <a:t>Title</a:t>
            </a:r>
            <a:endParaRPr lang="en-US" dirty="0"/>
          </a:p>
        </p:txBody>
      </p:sp>
      <p:sp>
        <p:nvSpPr>
          <p:cNvPr id="3" name="Subtitle 2"/>
          <p:cNvSpPr>
            <a:spLocks noGrp="1"/>
          </p:cNvSpPr>
          <p:nvPr>
            <p:ph type="subTitle" idx="1" hasCustomPrompt="1"/>
          </p:nvPr>
        </p:nvSpPr>
        <p:spPr>
          <a:xfrm>
            <a:off x="1828800" y="3886200"/>
            <a:ext cx="8534400" cy="838200"/>
          </a:xfrm>
        </p:spPr>
        <p:txBody>
          <a:bodyPr vert="horz" lIns="91440" tIns="45720" rIns="91440" bIns="45720" rtlCol="0">
            <a:normAutofit/>
          </a:bodyPr>
          <a:lstStyle>
            <a:lvl1pPr algn="ctr">
              <a:defRPr lang="en-US" dirty="0">
                <a:solidFill>
                  <a:schemeClr val="tx1"/>
                </a:solidFill>
                <a:latin typeface="Arial"/>
                <a:cs typeface="+mn-cs"/>
              </a:defRPr>
            </a:lvl1pPr>
          </a:lstStyle>
          <a:p>
            <a:pPr marL="0" lvl="0" indent="0" algn="ctr" defTabSz="457200">
              <a:lnSpc>
                <a:spcPct val="100000"/>
              </a:lnSpc>
              <a:spcAft>
                <a:spcPts val="600"/>
              </a:spcAft>
              <a:buFont typeface="Arial"/>
              <a:buNone/>
            </a:pPr>
            <a:r>
              <a:rPr lang="en-US" dirty="0" smtClean="0"/>
              <a:t>Subtitle</a:t>
            </a:r>
            <a:endParaRPr lang="en-US" dirty="0"/>
          </a:p>
        </p:txBody>
      </p:sp>
      <p:sp>
        <p:nvSpPr>
          <p:cNvPr id="6" name="Subtitle 2"/>
          <p:cNvSpPr txBox="1">
            <a:spLocks/>
          </p:cNvSpPr>
          <p:nvPr userDrawn="1"/>
        </p:nvSpPr>
        <p:spPr>
          <a:xfrm>
            <a:off x="1845501" y="5334000"/>
            <a:ext cx="8534400" cy="838200"/>
          </a:xfrm>
          <a:prstGeom prst="rect">
            <a:avLst/>
          </a:prstGeom>
        </p:spPr>
        <p:txBody>
          <a:bodyPr vert="horz" lIns="91440" tIns="45720" rIns="91440" bIns="45720" rtlCol="0">
            <a:normAutofit/>
          </a:bodyPr>
          <a:lstStyle>
            <a:lvl1pPr marL="342900" indent="-342900" algn="ctr" defTabSz="914400" rtl="0" eaLnBrk="1" latinLnBrk="0" hangingPunct="1">
              <a:spcBef>
                <a:spcPts val="0"/>
              </a:spcBef>
              <a:spcAft>
                <a:spcPts val="0"/>
              </a:spcAft>
              <a:buFont typeface="Arial" panose="020B0604020202020204" pitchFamily="34" charset="0"/>
              <a:buChar char="•"/>
              <a:defRPr lang="en-US" sz="2400" kern="1200" dirty="0">
                <a:solidFill>
                  <a:schemeClr val="tx1"/>
                </a:solidFill>
                <a:latin typeface="Arial"/>
                <a:ea typeface="+mn-ea"/>
                <a:cs typeface="+mn-cs"/>
              </a:defRPr>
            </a:lvl1pPr>
            <a:lvl2pPr marL="742950" indent="-285750" algn="l" defTabSz="914400" rtl="0" eaLnBrk="1" latinLnBrk="0" hangingPunct="1">
              <a:spcBef>
                <a:spcPts val="0"/>
              </a:spcBef>
              <a:spcAft>
                <a:spcPts val="0"/>
              </a:spcAft>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0"/>
              </a:spcBef>
              <a:spcAft>
                <a:spcPts val="0"/>
              </a:spcAft>
              <a:buFont typeface="Arial" panose="020B0604020202020204" pitchFamily="34" charset="0"/>
              <a:buChar char="•"/>
              <a:defRPr lang="en-US" sz="1800" kern="1200" baseline="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0"/>
              </a:spcBef>
              <a:spcAft>
                <a:spcPts val="0"/>
              </a:spcAft>
              <a:buFont typeface="Arial" panose="020B0604020202020204"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0"/>
              </a:spcBef>
              <a:spcAft>
                <a:spcPts val="0"/>
              </a:spcAft>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57200">
              <a:spcAft>
                <a:spcPts val="600"/>
              </a:spcAft>
              <a:buFont typeface="Arial"/>
              <a:buNone/>
            </a:pPr>
            <a:endParaRPr lang="en-US" sz="2000"/>
          </a:p>
        </p:txBody>
      </p:sp>
      <p:sp>
        <p:nvSpPr>
          <p:cNvPr id="7" name="Subtitle 2"/>
          <p:cNvSpPr txBox="1">
            <a:spLocks/>
          </p:cNvSpPr>
          <p:nvPr userDrawn="1"/>
        </p:nvSpPr>
        <p:spPr>
          <a:xfrm>
            <a:off x="1845501" y="5105400"/>
            <a:ext cx="8534400" cy="838200"/>
          </a:xfrm>
          <a:prstGeom prst="rect">
            <a:avLst/>
          </a:prstGeom>
        </p:spPr>
        <p:txBody>
          <a:bodyPr vert="horz" lIns="91440" tIns="45720" rIns="91440" bIns="45720" rtlCol="0">
            <a:normAutofit/>
          </a:bodyPr>
          <a:lstStyle>
            <a:lvl1pPr lvl="0" indent="0" algn="ctr" defTabSz="457200">
              <a:lnSpc>
                <a:spcPct val="100000"/>
              </a:lnSpc>
              <a:spcBef>
                <a:spcPts val="600"/>
              </a:spcBef>
              <a:spcAft>
                <a:spcPts val="600"/>
              </a:spcAft>
              <a:buFont typeface="Arial"/>
              <a:buNone/>
              <a:defRPr lang="en-US" sz="2400" dirty="0" smtClean="0">
                <a:latin typeface="Arial"/>
              </a:defRPr>
            </a:lvl1pPr>
            <a:lvl2pPr marL="742950" indent="-285750">
              <a:spcBef>
                <a:spcPts val="600"/>
              </a:spcBef>
              <a:spcAft>
                <a:spcPts val="0"/>
              </a:spcAft>
              <a:buFont typeface="Arial" panose="020B0604020202020204" pitchFamily="34" charset="0"/>
              <a:buChar char="–"/>
              <a:defRPr lang="en-US" dirty="0" smtClean="0">
                <a:latin typeface="Arial" panose="020B0604020202020204" pitchFamily="34" charset="0"/>
                <a:cs typeface="Arial" panose="020B0604020202020204" pitchFamily="34" charset="0"/>
              </a:defRPr>
            </a:lvl2pPr>
            <a:lvl3pPr marL="1143000" indent="-228600">
              <a:spcBef>
                <a:spcPts val="600"/>
              </a:spcBef>
              <a:spcAft>
                <a:spcPts val="0"/>
              </a:spcAft>
              <a:buFont typeface="Arial" panose="020B0604020202020204" pitchFamily="34" charset="0"/>
              <a:buChar char="•"/>
              <a:defRPr lang="en-US" baseline="0" dirty="0" smtClean="0">
                <a:latin typeface="Arial" panose="020B0604020202020204" pitchFamily="34" charset="0"/>
                <a:cs typeface="Arial" panose="020B0604020202020204" pitchFamily="34" charset="0"/>
              </a:defRPr>
            </a:lvl3pPr>
            <a:lvl4pPr marL="1600200" indent="-228600">
              <a:spcBef>
                <a:spcPts val="600"/>
              </a:spcBef>
              <a:spcAft>
                <a:spcPts val="0"/>
              </a:spcAft>
              <a:buFont typeface="Arial" panose="020B0604020202020204" pitchFamily="34" charset="0"/>
              <a:buChar char="–"/>
              <a:defRPr lang="en-US" sz="1600" dirty="0" smtClean="0">
                <a:latin typeface="Arial" panose="020B0604020202020204" pitchFamily="34" charset="0"/>
                <a:cs typeface="Arial" panose="020B0604020202020204" pitchFamily="34" charset="0"/>
              </a:defRPr>
            </a:lvl4pPr>
            <a:lvl5pPr marL="2057400" indent="-228600">
              <a:spcBef>
                <a:spcPts val="600"/>
              </a:spcBef>
              <a:spcAft>
                <a:spcPts val="0"/>
              </a:spcAft>
              <a:buFont typeface="Arial" panose="020B0604020202020204" pitchFamily="34" charset="0"/>
              <a:buChar char="»"/>
              <a:defRPr lang="en-US" sz="1600" dirty="0">
                <a:latin typeface="Arial" panose="020B060402020202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lvl="0"/>
            <a:endParaRPr lang="en-US" sz="2400"/>
          </a:p>
        </p:txBody>
      </p:sp>
    </p:spTree>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b="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spcBef>
                <a:spcPts val="600"/>
              </a:spcBef>
              <a:spcAft>
                <a:spcPts val="600"/>
              </a:spcAft>
              <a:defRPr/>
            </a:lvl1pPr>
            <a:lvl2pPr>
              <a:spcAft>
                <a:spcPts val="0"/>
              </a:spcAft>
              <a:defRPr/>
            </a:lvl2pPr>
            <a:lvl3pPr>
              <a:spcAft>
                <a:spcPts val="0"/>
              </a:spcAft>
              <a:defRPr/>
            </a:lvl3pPr>
            <a:lvl4pPr>
              <a:spcAft>
                <a:spcPts val="0"/>
              </a:spcAft>
              <a:defRPr/>
            </a:lvl4pPr>
            <a:lvl5pPr>
              <a:spcAft>
                <a:spcPts val="0"/>
              </a:spcAf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3"/>
          <p:cNvSpPr txBox="1">
            <a:spLocks/>
          </p:cNvSpPr>
          <p:nvPr userDrawn="1"/>
        </p:nvSpPr>
        <p:spPr>
          <a:xfrm>
            <a:off x="101600" y="6433072"/>
            <a:ext cx="508000" cy="291059"/>
          </a:xfrm>
          <a:prstGeom prst="rect">
            <a:avLst/>
          </a:prstGeom>
        </p:spPr>
        <p:txBody>
          <a:bodyPr/>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067986-4E12-44E3-8543-1CBB8128B585}" type="slidenum">
              <a:rPr lang="en-US" sz="800" smtClean="0">
                <a:solidFill>
                  <a:prstClr val="black"/>
                </a:solidFill>
              </a:rPr>
              <a:pPr/>
              <a:t>‹#›</a:t>
            </a:fld>
            <a:endParaRPr lang="en-US" sz="800">
              <a:solidFill>
                <a:prstClr val="black"/>
              </a:solidFill>
            </a:endParaRPr>
          </a:p>
        </p:txBody>
      </p:sp>
      <p:cxnSp>
        <p:nvCxnSpPr>
          <p:cNvPr id="8" name="Straight Connector 7"/>
          <p:cNvCxnSpPr/>
          <p:nvPr userDrawn="1"/>
        </p:nvCxnSpPr>
        <p:spPr>
          <a:xfrm>
            <a:off x="609600" y="990600"/>
            <a:ext cx="10972800" cy="0"/>
          </a:xfrm>
          <a:prstGeom prst="line">
            <a:avLst/>
          </a:prstGeom>
          <a:ln w="28575">
            <a:solidFill>
              <a:srgbClr val="860038"/>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Slide Number Placeholder 3"/>
          <p:cNvSpPr txBox="1">
            <a:spLocks/>
          </p:cNvSpPr>
          <p:nvPr userDrawn="1"/>
        </p:nvSpPr>
        <p:spPr>
          <a:xfrm>
            <a:off x="101600" y="6433072"/>
            <a:ext cx="508000" cy="291059"/>
          </a:xfrm>
          <a:prstGeom prst="rect">
            <a:avLst/>
          </a:prstGeom>
        </p:spPr>
        <p:txBody>
          <a:bodyPr/>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067986-4E12-44E3-8543-1CBB8128B585}" type="slidenum">
              <a:rPr lang="en-US" sz="800" smtClean="0">
                <a:solidFill>
                  <a:prstClr val="black"/>
                </a:solidFill>
              </a:rPr>
              <a:pPr/>
              <a:t>‹#›</a:t>
            </a:fld>
            <a:endParaRPr lang="en-US" sz="800">
              <a:solidFill>
                <a:prstClr val="black"/>
              </a:solidFill>
            </a:endParaRPr>
          </a:p>
        </p:txBody>
      </p:sp>
      <p:sp>
        <p:nvSpPr>
          <p:cNvPr id="7" name="Rectangle 6"/>
          <p:cNvSpPr/>
          <p:nvPr userDrawn="1"/>
        </p:nvSpPr>
        <p:spPr>
          <a:xfrm>
            <a:off x="508000" y="814389"/>
            <a:ext cx="11245851" cy="428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Slide Number Placeholder 3"/>
          <p:cNvSpPr txBox="1">
            <a:spLocks/>
          </p:cNvSpPr>
          <p:nvPr userDrawn="1"/>
        </p:nvSpPr>
        <p:spPr>
          <a:xfrm>
            <a:off x="101600" y="6433072"/>
            <a:ext cx="508000" cy="291059"/>
          </a:xfrm>
          <a:prstGeom prst="rect">
            <a:avLst/>
          </a:prstGeom>
        </p:spPr>
        <p:txBody>
          <a:bodyPr/>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067986-4E12-44E3-8543-1CBB8128B585}" type="slidenum">
              <a:rPr lang="en-US" sz="800" smtClean="0">
                <a:solidFill>
                  <a:prstClr val="black"/>
                </a:solidFill>
              </a:rPr>
              <a:pPr/>
              <a:t>‹#›</a:t>
            </a:fld>
            <a:endParaRPr lang="en-US" sz="800">
              <a:solidFill>
                <a:prstClr val="black"/>
              </a:solidFill>
            </a:endParaRPr>
          </a:p>
        </p:txBody>
      </p:sp>
      <p:sp>
        <p:nvSpPr>
          <p:cNvPr id="3" name="Text Placeholder 2"/>
          <p:cNvSpPr>
            <a:spLocks noGrp="1"/>
          </p:cNvSpPr>
          <p:nvPr>
            <p:ph type="body" sz="quarter" idx="10"/>
          </p:nvPr>
        </p:nvSpPr>
        <p:spPr>
          <a:xfrm>
            <a:off x="-7938" y="3008465"/>
            <a:ext cx="12192001" cy="982718"/>
          </a:xfrm>
        </p:spPr>
        <p:txBody>
          <a:bodyPr anchor="ctr">
            <a:noAutofit/>
          </a:bodyPr>
          <a:lstStyle>
            <a:lvl1pPr marL="0" indent="0" algn="ctr">
              <a:buNone/>
              <a:defRPr sz="2800" b="1"/>
            </a:lvl1pPr>
            <a:lvl2pPr marL="457200" indent="0" algn="ctr">
              <a:buNone/>
              <a:defRPr sz="2800" b="1"/>
            </a:lvl2pPr>
            <a:lvl3pPr marL="914400" indent="0" algn="ctr">
              <a:buNone/>
              <a:defRPr sz="2800" b="1"/>
            </a:lvl3pPr>
            <a:lvl4pPr marL="1371600" indent="0" algn="ctr">
              <a:buNone/>
              <a:defRPr sz="2800" b="1"/>
            </a:lvl4pPr>
            <a:lvl5pPr marL="1828800" indent="0" algn="ctr">
              <a:buNone/>
              <a:defRPr sz="2800" b="1"/>
            </a:lvl5pPr>
          </a:lstStyle>
          <a:p>
            <a:pPr lvl="0"/>
            <a:r>
              <a:rPr lang="en-US" dirty="0" smtClean="0"/>
              <a:t>Click to edit Master </a:t>
            </a:r>
            <a:r>
              <a:rPr lang="en-US" smtClean="0"/>
              <a:t>text styles</a:t>
            </a:r>
            <a:endParaRPr lang="en-US" dirty="0"/>
          </a:p>
        </p:txBody>
      </p:sp>
    </p:spTree>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09600" y="1600202"/>
            <a:ext cx="5384800" cy="4525963"/>
          </a:xfrm>
        </p:spPr>
        <p:txBody>
          <a:bodyPr>
            <a:normAutofit/>
          </a:bodyPr>
          <a:lstStyle>
            <a:lvl1pPr>
              <a:spcBef>
                <a:spcPts val="600"/>
              </a:spcBef>
              <a:spcAft>
                <a:spcPts val="600"/>
              </a:spcAft>
              <a:defRPr sz="2400"/>
            </a:lvl1pPr>
            <a:lvl2pPr>
              <a:spcBef>
                <a:spcPts val="600"/>
              </a:spcBef>
              <a:spcAft>
                <a:spcPts val="0"/>
              </a:spcAft>
              <a:defRPr sz="2000"/>
            </a:lvl2pPr>
            <a:lvl3pPr>
              <a:spcBef>
                <a:spcPts val="600"/>
              </a:spcBef>
              <a:spcAft>
                <a:spcPts val="0"/>
              </a:spcAft>
              <a:defRPr sz="1800"/>
            </a:lvl3pPr>
            <a:lvl4pPr>
              <a:spcBef>
                <a:spcPts val="600"/>
              </a:spcBef>
              <a:spcAft>
                <a:spcPts val="0"/>
              </a:spcAft>
              <a:defRPr sz="1600"/>
            </a:lvl4pPr>
            <a:lvl5pPr>
              <a:spcBef>
                <a:spcPts val="600"/>
              </a:spcBef>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197600" y="1600202"/>
            <a:ext cx="5384800" cy="4525963"/>
          </a:xfrm>
        </p:spPr>
        <p:txBody>
          <a:bodyPr>
            <a:normAutofit/>
          </a:bodyPr>
          <a:lstStyle>
            <a:lvl1pPr>
              <a:spcBef>
                <a:spcPts val="600"/>
              </a:spcBef>
              <a:spcAft>
                <a:spcPts val="600"/>
              </a:spcAft>
              <a:defRPr sz="2400"/>
            </a:lvl1pPr>
            <a:lvl2pPr>
              <a:spcBef>
                <a:spcPts val="600"/>
              </a:spcBef>
              <a:spcAft>
                <a:spcPts val="0"/>
              </a:spcAft>
              <a:defRPr sz="2000"/>
            </a:lvl2pPr>
            <a:lvl3pPr>
              <a:spcBef>
                <a:spcPts val="600"/>
              </a:spcBef>
              <a:spcAft>
                <a:spcPts val="0"/>
              </a:spcAft>
              <a:defRPr sz="1800"/>
            </a:lvl3pPr>
            <a:lvl4pPr>
              <a:spcBef>
                <a:spcPts val="600"/>
              </a:spcBef>
              <a:spcAft>
                <a:spcPts val="0"/>
              </a:spcAft>
              <a:defRPr sz="1600"/>
            </a:lvl4pPr>
            <a:lvl5pPr>
              <a:spcBef>
                <a:spcPts val="600"/>
              </a:spcBef>
              <a:spcAft>
                <a:spcPts val="0"/>
              </a:spcAft>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3"/>
          <p:cNvSpPr txBox="1">
            <a:spLocks/>
          </p:cNvSpPr>
          <p:nvPr userDrawn="1"/>
        </p:nvSpPr>
        <p:spPr>
          <a:xfrm>
            <a:off x="101600" y="6433072"/>
            <a:ext cx="508000" cy="291059"/>
          </a:xfrm>
          <a:prstGeom prst="rect">
            <a:avLst/>
          </a:prstGeom>
        </p:spPr>
        <p:txBody>
          <a:bodyPr/>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067986-4E12-44E3-8543-1CBB8128B585}" type="slidenum">
              <a:rPr lang="en-US" sz="800" smtClean="0">
                <a:solidFill>
                  <a:prstClr val="black"/>
                </a:solidFill>
              </a:rPr>
              <a:pPr/>
              <a:t>‹#›</a:t>
            </a:fld>
            <a:endParaRPr lang="en-US" sz="800">
              <a:solidFill>
                <a:prstClr val="black"/>
              </a:solidFill>
            </a:endParaRPr>
          </a:p>
        </p:txBody>
      </p:sp>
      <p:cxnSp>
        <p:nvCxnSpPr>
          <p:cNvPr id="9" name="Straight Connector 8"/>
          <p:cNvCxnSpPr/>
          <p:nvPr userDrawn="1"/>
        </p:nvCxnSpPr>
        <p:spPr>
          <a:xfrm>
            <a:off x="609600" y="990600"/>
            <a:ext cx="10972800" cy="0"/>
          </a:xfrm>
          <a:prstGeom prst="line">
            <a:avLst/>
          </a:prstGeom>
          <a:ln w="28575">
            <a:solidFill>
              <a:srgbClr val="860038"/>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46767B3-9A3F-4ABE-B9A4-08BDA8A6E118}" type="datetimeFigureOut">
              <a:rPr lang="en-US" smtClean="0"/>
              <a:t>1/30/2018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3"/>
          <p:cNvSpPr txBox="1">
            <a:spLocks/>
          </p:cNvSpPr>
          <p:nvPr userDrawn="1"/>
        </p:nvSpPr>
        <p:spPr>
          <a:xfrm>
            <a:off x="101600" y="6433071"/>
            <a:ext cx="508000" cy="291059"/>
          </a:xfrm>
          <a:prstGeom prst="rect">
            <a:avLst/>
          </a:prstGeom>
        </p:spPr>
        <p:txBody>
          <a:bodyPr/>
          <a:lstStyle>
            <a:defPPr>
              <a:defRPr lang="en-US"/>
            </a:defPPr>
            <a:lvl1pPr marL="0" algn="l" defTabSz="914400" rtl="0" eaLnBrk="1" latinLnBrk="0" hangingPunct="1">
              <a:defRPr sz="12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7067986-4E12-44E3-8543-1CBB8128B585}" type="slidenum">
              <a:rPr lang="en-US" sz="1067" smtClean="0">
                <a:solidFill>
                  <a:prstClr val="black"/>
                </a:solidFill>
              </a:rPr>
              <a:pPr/>
              <a:t>‹#›</a:t>
            </a:fld>
            <a:endParaRPr lang="en-US" sz="1067">
              <a:solidFill>
                <a:prstClr val="black"/>
              </a:solidFill>
            </a:endParaRPr>
          </a:p>
        </p:txBody>
      </p:sp>
      <p:cxnSp>
        <p:nvCxnSpPr>
          <p:cNvPr id="7" name="Straight Connector 6"/>
          <p:cNvCxnSpPr/>
          <p:nvPr userDrawn="1"/>
        </p:nvCxnSpPr>
        <p:spPr>
          <a:xfrm>
            <a:off x="609600" y="990600"/>
            <a:ext cx="10972800" cy="0"/>
          </a:xfrm>
          <a:prstGeom prst="line">
            <a:avLst/>
          </a:prstGeom>
          <a:ln w="28575">
            <a:solidFill>
              <a:srgbClr val="860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0972760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715963"/>
          </a:xfrm>
          <a:prstGeom prst="rect">
            <a:avLst/>
          </a:prstGeom>
        </p:spPr>
        <p:txBody>
          <a:bodyPr vert="horz" lIns="91440" tIns="45720" rIns="91440" bIns="45720" rtlCol="0" anchor="ctr">
            <a:normAutofit/>
          </a:bodyPr>
          <a:lstStyle/>
          <a:p>
            <a:pPr lvl="0" algn="l" defTabSz="457200"/>
            <a:r>
              <a:rPr lang="en-US" dirty="0" smtClean="0"/>
              <a:t>Click to edit Master title style</a:t>
            </a:r>
            <a:endParaRPr lang="en-US" dirty="0"/>
          </a:p>
        </p:txBody>
      </p:sp>
      <p:sp>
        <p:nvSpPr>
          <p:cNvPr id="3" name="Text Placeholder 2"/>
          <p:cNvSpPr>
            <a:spLocks noGrp="1"/>
          </p:cNvSpPr>
          <p:nvPr>
            <p:ph type="body" idx="1"/>
          </p:nvPr>
        </p:nvSpPr>
        <p:spPr>
          <a:xfrm>
            <a:off x="609600" y="1295401"/>
            <a:ext cx="10972800" cy="4830764"/>
          </a:xfrm>
          <a:prstGeom prst="rect">
            <a:avLst/>
          </a:prstGeom>
        </p:spPr>
        <p:txBody>
          <a:bodyPr vert="horz" lIns="91440" tIns="45720" rIns="91440" bIns="45720" rtlCol="0">
            <a:normAutofit/>
          </a:bodyPr>
          <a:lstStyle/>
          <a:p>
            <a:pPr marL="342900" lvl="0" indent="-342900" algn="l" defTabSz="457200" rtl="0" eaLnBrk="1" latinLnBrk="0" hangingPunct="1">
              <a:lnSpc>
                <a:spcPct val="100000"/>
              </a:lnSpc>
              <a:spcBef>
                <a:spcPct val="20000"/>
              </a:spcBef>
              <a:spcAft>
                <a:spcPts val="600"/>
              </a:spcAft>
              <a:buFont typeface="Arial"/>
              <a:buChar char="•"/>
            </a:pPr>
            <a:r>
              <a:rPr lang="en-US" dirty="0" smtClean="0"/>
              <a:t>Click to edit Master text styles</a:t>
            </a:r>
          </a:p>
          <a:p>
            <a:pPr lvl="1" defTabSz="457200">
              <a:lnSpc>
                <a:spcPct val="100000"/>
              </a:lnSpc>
              <a:spcAft>
                <a:spcPts val="600"/>
              </a:spcAft>
              <a:buFont typeface="Arial"/>
            </a:pPr>
            <a:r>
              <a:rPr lang="en-US" dirty="0" smtClean="0"/>
              <a:t>Second level</a:t>
            </a:r>
          </a:p>
          <a:p>
            <a:pPr lvl="2" defTabSz="457200">
              <a:lnSpc>
                <a:spcPct val="100000"/>
              </a:lnSpc>
              <a:spcAft>
                <a:spcPts val="600"/>
              </a:spcAft>
              <a:buFont typeface="Arial"/>
            </a:pPr>
            <a:r>
              <a:rPr lang="en-US" dirty="0" smtClean="0"/>
              <a:t>Third level</a:t>
            </a:r>
          </a:p>
          <a:p>
            <a:pPr lvl="3" defTabSz="457200">
              <a:lnSpc>
                <a:spcPct val="100000"/>
              </a:lnSpc>
              <a:spcAft>
                <a:spcPts val="600"/>
              </a:spcAft>
              <a:buFont typeface="Arial"/>
            </a:pPr>
            <a:r>
              <a:rPr lang="en-US" dirty="0" smtClean="0"/>
              <a:t>Fourth level</a:t>
            </a:r>
          </a:p>
          <a:p>
            <a:pPr lvl="4" defTabSz="457200">
              <a:lnSpc>
                <a:spcPct val="100000"/>
              </a:lnSpc>
              <a:spcAft>
                <a:spcPts val="600"/>
              </a:spcAft>
              <a:buFont typeface="Arial"/>
            </a:pPr>
            <a:r>
              <a:rPr lang="en-US" dirty="0" smtClean="0"/>
              <a:t>Fifth level</a:t>
            </a:r>
            <a:endParaRPr lang="en-US" dirty="0"/>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pic>
        <p:nvPicPr>
          <p:cNvPr id="8" name="Picture 7"/>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686126" y="6136675"/>
            <a:ext cx="1885764" cy="670775"/>
          </a:xfrm>
          <a:prstGeom prst="rect">
            <a:avLst/>
          </a:prstGeom>
        </p:spPr>
      </p:pic>
    </p:spTree>
    <p:extLst>
      <p:ext uri="{BB962C8B-B14F-4D97-AF65-F5344CB8AC3E}">
        <p14:creationId xmlns:p14="http://schemas.microsoft.com/office/powerpoint/2010/main" val="1461643082"/>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73" r:id="rId4"/>
    <p:sldLayoutId id="2147483668" r:id="rId5"/>
    <p:sldLayoutId id="2147483672" r:id="rId6"/>
  </p:sldLayoutIdLst>
  <p:timing>
    <p:tnLst>
      <p:par>
        <p:cTn id="1" dur="indefinite" restart="never" nodeType="tmRoot"/>
      </p:par>
    </p:tnLst>
  </p:timing>
  <p:hf hdr="0" ftr="0" dt="0"/>
  <p:txStyles>
    <p:titleStyle>
      <a:lvl1pPr algn="ctr" defTabSz="914400" rtl="0" eaLnBrk="1" latinLnBrk="0" hangingPunct="1">
        <a:spcBef>
          <a:spcPct val="0"/>
        </a:spcBef>
        <a:buNone/>
        <a:defRPr lang="en-US" sz="2400" b="1" i="0" kern="1200" cap="none" baseline="0" dirty="0">
          <a:solidFill>
            <a:schemeClr val="tx1"/>
          </a:solidFill>
          <a:latin typeface="Arial"/>
          <a:ea typeface="+mj-ea"/>
          <a:cs typeface="+mj-cs"/>
        </a:defRPr>
      </a:lvl1pPr>
    </p:titleStyle>
    <p:bodyStyle>
      <a:lvl1pPr marL="342900" indent="-342900" algn="l" defTabSz="914400" rtl="0" eaLnBrk="1" latinLnBrk="0" hangingPunct="1">
        <a:spcBef>
          <a:spcPts val="600"/>
        </a:spcBef>
        <a:spcAft>
          <a:spcPts val="0"/>
        </a:spcAft>
        <a:buFont typeface="Arial" panose="020B0604020202020204" pitchFamily="34" charset="0"/>
        <a:buChar char="•"/>
        <a:defRPr lang="en-US" sz="2400" kern="1200" dirty="0" smtClean="0">
          <a:solidFill>
            <a:schemeClr val="tx1"/>
          </a:solidFill>
          <a:latin typeface="Arial"/>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lang="en-US" sz="1800" kern="1200" dirty="0" smtClean="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lang="en-US" sz="1800" kern="1200" baseline="0" dirty="0" smtClean="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lang="en-US" sz="1600" kern="1200" dirty="0" smtClean="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lang="en-US" sz="1600" kern="1200" dirty="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18" Type="http://schemas.openxmlformats.org/officeDocument/2006/relationships/image" Target="../media/image18.jpeg"/><Relationship Id="rId26" Type="http://schemas.openxmlformats.org/officeDocument/2006/relationships/image" Target="../media/image26.jpeg"/><Relationship Id="rId3" Type="http://schemas.openxmlformats.org/officeDocument/2006/relationships/image" Target="../media/image3.jpeg"/><Relationship Id="rId21" Type="http://schemas.openxmlformats.org/officeDocument/2006/relationships/image" Target="../media/image21.jpeg"/><Relationship Id="rId7" Type="http://schemas.openxmlformats.org/officeDocument/2006/relationships/image" Target="../media/image7.jpeg"/><Relationship Id="rId12" Type="http://schemas.openxmlformats.org/officeDocument/2006/relationships/image" Target="../media/image12.tiff"/><Relationship Id="rId17" Type="http://schemas.openxmlformats.org/officeDocument/2006/relationships/image" Target="../media/image17.jpeg"/><Relationship Id="rId25" Type="http://schemas.openxmlformats.org/officeDocument/2006/relationships/image" Target="../media/image25.jpeg"/><Relationship Id="rId2" Type="http://schemas.openxmlformats.org/officeDocument/2006/relationships/notesSlide" Target="../notesSlides/notesSlide3.xml"/><Relationship Id="rId16" Type="http://schemas.openxmlformats.org/officeDocument/2006/relationships/image" Target="../media/image16.jpeg"/><Relationship Id="rId20" Type="http://schemas.openxmlformats.org/officeDocument/2006/relationships/image" Target="../media/image20.jpeg"/><Relationship Id="rId1" Type="http://schemas.openxmlformats.org/officeDocument/2006/relationships/slideLayout" Target="../slideLayouts/slideLayout5.xml"/><Relationship Id="rId6" Type="http://schemas.openxmlformats.org/officeDocument/2006/relationships/image" Target="../media/image6.jpeg"/><Relationship Id="rId11" Type="http://schemas.openxmlformats.org/officeDocument/2006/relationships/image" Target="../media/image11.jpeg"/><Relationship Id="rId24" Type="http://schemas.openxmlformats.org/officeDocument/2006/relationships/image" Target="../media/image24.jpeg"/><Relationship Id="rId5" Type="http://schemas.openxmlformats.org/officeDocument/2006/relationships/image" Target="../media/image5.jpeg"/><Relationship Id="rId15" Type="http://schemas.openxmlformats.org/officeDocument/2006/relationships/image" Target="../media/image15.tiff"/><Relationship Id="rId23" Type="http://schemas.openxmlformats.org/officeDocument/2006/relationships/image" Target="../media/image23.jpeg"/><Relationship Id="rId10" Type="http://schemas.openxmlformats.org/officeDocument/2006/relationships/image" Target="../media/image10.jpeg"/><Relationship Id="rId19" Type="http://schemas.openxmlformats.org/officeDocument/2006/relationships/image" Target="../media/image19.jpeg"/><Relationship Id="rId4" Type="http://schemas.openxmlformats.org/officeDocument/2006/relationships/image" Target="../media/image4.jpeg"/><Relationship Id="rId9" Type="http://schemas.openxmlformats.org/officeDocument/2006/relationships/image" Target="../media/image9.jpeg"/><Relationship Id="rId14" Type="http://schemas.openxmlformats.org/officeDocument/2006/relationships/image" Target="../media/image14.jpeg"/><Relationship Id="rId22" Type="http://schemas.openxmlformats.org/officeDocument/2006/relationships/image" Target="../media/image22.jpeg"/></Relationships>
</file>

<file path=ppt/slides/_rels/slide4.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 Placeholder 12"/>
          <p:cNvSpPr txBox="1">
            <a:spLocks/>
          </p:cNvSpPr>
          <p:nvPr/>
        </p:nvSpPr>
        <p:spPr>
          <a:xfrm>
            <a:off x="-7938" y="2065498"/>
            <a:ext cx="12192001" cy="1509219"/>
          </a:xfrm>
          <a:prstGeom prst="rect">
            <a:avLst/>
          </a:prstGeom>
        </p:spPr>
        <p:txBody>
          <a:bodyPr vert="horz" lIns="91440" tIns="45720" rIns="91440" bIns="45720" rtlCol="0" anchor="ctr">
            <a:noAutofit/>
          </a:bodyPr>
          <a:lstStyle>
            <a:lvl1pPr marL="0" indent="0" algn="ctr" defTabSz="914400" rtl="0" eaLnBrk="1" latinLnBrk="0" hangingPunct="1">
              <a:spcBef>
                <a:spcPts val="600"/>
              </a:spcBef>
              <a:spcAft>
                <a:spcPts val="0"/>
              </a:spcAft>
              <a:buFont typeface="Arial" panose="020B0604020202020204" pitchFamily="34" charset="0"/>
              <a:buNone/>
              <a:defRPr lang="en-US" sz="2800" b="1" kern="1200">
                <a:solidFill>
                  <a:schemeClr val="tx1"/>
                </a:solidFill>
                <a:latin typeface="Arial"/>
                <a:ea typeface="+mn-ea"/>
                <a:cs typeface="+mn-cs"/>
              </a:defRPr>
            </a:lvl1pPr>
            <a:lvl2pPr marL="457200" indent="0" algn="ctr" defTabSz="914400" rtl="0" eaLnBrk="1" latinLnBrk="0" hangingPunct="1">
              <a:spcBef>
                <a:spcPts val="600"/>
              </a:spcBef>
              <a:spcAft>
                <a:spcPts val="0"/>
              </a:spcAft>
              <a:buFont typeface="Arial" panose="020B0604020202020204" pitchFamily="34" charset="0"/>
              <a:buNone/>
              <a:defRPr lang="en-US" sz="2800" b="1"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ts val="600"/>
              </a:spcBef>
              <a:spcAft>
                <a:spcPts val="0"/>
              </a:spcAft>
              <a:buFont typeface="Arial" panose="020B0604020202020204" pitchFamily="34" charset="0"/>
              <a:buNone/>
              <a:defRPr lang="en-US" sz="2800" b="1" kern="1200" baseline="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ts val="600"/>
              </a:spcBef>
              <a:spcAft>
                <a:spcPts val="0"/>
              </a:spcAft>
              <a:buFont typeface="Arial" panose="020B0604020202020204" pitchFamily="34" charset="0"/>
              <a:buNone/>
              <a:defRPr lang="en-US" sz="2800" b="1"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ts val="600"/>
              </a:spcBef>
              <a:spcAft>
                <a:spcPts val="0"/>
              </a:spcAft>
              <a:buFont typeface="Arial" panose="020B0604020202020204" pitchFamily="34" charset="0"/>
              <a:buNone/>
              <a:defRPr lang="en-US" sz="2800" b="1"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3600" dirty="0" smtClean="0">
                <a:solidFill>
                  <a:srgbClr val="383838"/>
                </a:solidFill>
                <a:latin typeface="Gill Sans MT" panose="020B0502020104020203" pitchFamily="34" charset="0"/>
              </a:rPr>
              <a:t>National </a:t>
            </a:r>
            <a:r>
              <a:rPr lang="en-US" sz="3600" dirty="0">
                <a:solidFill>
                  <a:srgbClr val="383838"/>
                </a:solidFill>
                <a:latin typeface="Gill Sans MT" panose="020B0502020104020203" pitchFamily="34" charset="0"/>
              </a:rPr>
              <a:t>Credentialing Forum</a:t>
            </a:r>
            <a:br>
              <a:rPr lang="en-US" sz="3600" dirty="0">
                <a:solidFill>
                  <a:srgbClr val="383838"/>
                </a:solidFill>
                <a:latin typeface="Gill Sans MT" panose="020B0502020104020203" pitchFamily="34" charset="0"/>
              </a:rPr>
            </a:br>
            <a:r>
              <a:rPr lang="en-US" sz="3600" dirty="0">
                <a:solidFill>
                  <a:srgbClr val="383838"/>
                </a:solidFill>
                <a:latin typeface="Gill Sans MT" panose="020B0502020104020203" pitchFamily="34" charset="0"/>
              </a:rPr>
              <a:t>February </a:t>
            </a:r>
            <a:r>
              <a:rPr lang="en-US" sz="3600" dirty="0" smtClean="0">
                <a:solidFill>
                  <a:srgbClr val="383838"/>
                </a:solidFill>
                <a:latin typeface="Gill Sans MT" panose="020B0502020104020203" pitchFamily="34" charset="0"/>
              </a:rPr>
              <a:t>1, </a:t>
            </a:r>
            <a:r>
              <a:rPr lang="en-US" sz="3600" dirty="0">
                <a:solidFill>
                  <a:srgbClr val="383838"/>
                </a:solidFill>
                <a:latin typeface="Gill Sans MT" panose="020B0502020104020203" pitchFamily="34" charset="0"/>
              </a:rPr>
              <a:t>2018</a:t>
            </a:r>
            <a:endParaRPr lang="en-US" sz="3600" dirty="0">
              <a:latin typeface="Gill Sans MT" panose="020B0502020104020203" pitchFamily="34" charset="0"/>
            </a:endParaRPr>
          </a:p>
        </p:txBody>
      </p:sp>
      <p:sp>
        <p:nvSpPr>
          <p:cNvPr id="6" name="Subtitle 2"/>
          <p:cNvSpPr txBox="1">
            <a:spLocks/>
          </p:cNvSpPr>
          <p:nvPr/>
        </p:nvSpPr>
        <p:spPr>
          <a:xfrm>
            <a:off x="0" y="4282315"/>
            <a:ext cx="12184063" cy="1451174"/>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lnSpc>
                <a:spcPct val="100000"/>
              </a:lnSpc>
              <a:buNone/>
            </a:pPr>
            <a:r>
              <a:rPr lang="en-US" b="1" dirty="0" smtClean="0">
                <a:solidFill>
                  <a:schemeClr val="tx1"/>
                </a:solidFill>
                <a:latin typeface="Gill Sans MT" panose="020B0502020104020203" pitchFamily="34" charset="0"/>
                <a:ea typeface="Arial" charset="0"/>
                <a:cs typeface="Arial" charset="0"/>
              </a:rPr>
              <a:t>Jennifer Michael</a:t>
            </a:r>
            <a:endParaRPr lang="en-US" dirty="0" smtClean="0">
              <a:solidFill>
                <a:schemeClr val="tx1"/>
              </a:solidFill>
              <a:latin typeface="Gill Sans MT" panose="020B0502020104020203" pitchFamily="34" charset="0"/>
              <a:ea typeface="Arial" charset="0"/>
              <a:cs typeface="Arial" charset="0"/>
            </a:endParaRPr>
          </a:p>
          <a:p>
            <a:pPr marL="0" indent="0" algn="ctr">
              <a:lnSpc>
                <a:spcPct val="100000"/>
              </a:lnSpc>
              <a:buNone/>
            </a:pPr>
            <a:r>
              <a:rPr lang="en-US" dirty="0" smtClean="0">
                <a:solidFill>
                  <a:schemeClr val="tx1"/>
                </a:solidFill>
                <a:latin typeface="Gill Sans MT" panose="020B0502020104020203" pitchFamily="34" charset="0"/>
                <a:ea typeface="Arial" charset="0"/>
                <a:cs typeface="Arial" charset="0"/>
              </a:rPr>
              <a:t>Chief Information Officer</a:t>
            </a:r>
          </a:p>
        </p:txBody>
      </p:sp>
      <p:sp>
        <p:nvSpPr>
          <p:cNvPr id="5" name="Subtitle 2"/>
          <p:cNvSpPr txBox="1">
            <a:spLocks/>
          </p:cNvSpPr>
          <p:nvPr/>
        </p:nvSpPr>
        <p:spPr>
          <a:xfrm>
            <a:off x="96815" y="4397772"/>
            <a:ext cx="12192001" cy="1335717"/>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a:buNone/>
            </a:pPr>
            <a:endParaRPr lang="en-US" sz="2400">
              <a:latin typeface="Arial" charset="0"/>
              <a:ea typeface="Arial" charset="0"/>
              <a:cs typeface="Arial" charset="0"/>
            </a:endParaRPr>
          </a:p>
        </p:txBody>
      </p:sp>
      <p:sp>
        <p:nvSpPr>
          <p:cNvPr id="7" name="TextBox 6"/>
          <p:cNvSpPr txBox="1"/>
          <p:nvPr/>
        </p:nvSpPr>
        <p:spPr>
          <a:xfrm>
            <a:off x="209929" y="6441087"/>
            <a:ext cx="3122206" cy="230832"/>
          </a:xfrm>
          <a:prstGeom prst="rect">
            <a:avLst/>
          </a:prstGeom>
          <a:noFill/>
        </p:spPr>
        <p:txBody>
          <a:bodyPr wrap="square" rtlCol="0">
            <a:spAutoFit/>
          </a:bodyPr>
          <a:lstStyle/>
          <a:p>
            <a:r>
              <a:rPr lang="en-US" sz="900" smtClean="0">
                <a:solidFill>
                  <a:schemeClr val="bg1">
                    <a:lumMod val="65000"/>
                  </a:schemeClr>
                </a:solidFill>
                <a:latin typeface="Arial" charset="0"/>
                <a:ea typeface="Arial" charset="0"/>
                <a:cs typeface="Arial" charset="0"/>
              </a:rPr>
              <a:t>©2017 American Board of Medical Specialties</a:t>
            </a:r>
            <a:endParaRPr lang="en-US" sz="900">
              <a:solidFill>
                <a:schemeClr val="bg1">
                  <a:lumMod val="65000"/>
                </a:schemeClr>
              </a:solidFill>
              <a:latin typeface="Arial" charset="0"/>
              <a:ea typeface="Arial" charset="0"/>
              <a:cs typeface="Arial" charset="0"/>
            </a:endParaRPr>
          </a:p>
        </p:txBody>
      </p:sp>
      <p:cxnSp>
        <p:nvCxnSpPr>
          <p:cNvPr id="16" name="Straight Connector 15"/>
          <p:cNvCxnSpPr/>
          <p:nvPr/>
        </p:nvCxnSpPr>
        <p:spPr>
          <a:xfrm>
            <a:off x="609600" y="990600"/>
            <a:ext cx="10972800" cy="0"/>
          </a:xfrm>
          <a:prstGeom prst="line">
            <a:avLst/>
          </a:prstGeom>
          <a:ln w="28575">
            <a:solidFill>
              <a:srgbClr val="86003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2214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ill Sans MT" panose="020B0502020104020203" pitchFamily="34" charset="0"/>
                <a:ea typeface="Arial" charset="0"/>
                <a:cs typeface="Arial" charset="0"/>
              </a:rPr>
              <a:t>CertLink™</a:t>
            </a:r>
            <a:endParaRPr lang="en-US" sz="3600" dirty="0">
              <a:latin typeface="Gill Sans MT" panose="020B0502020104020203" pitchFamily="34" charset="0"/>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072" y="2206443"/>
            <a:ext cx="3682303" cy="2584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12087" y="1722639"/>
            <a:ext cx="698944" cy="1397886"/>
          </a:xfrm>
          <a:prstGeom prst="rect">
            <a:avLst/>
          </a:prstGeom>
        </p:spPr>
      </p:pic>
      <p:sp>
        <p:nvSpPr>
          <p:cNvPr id="4" name="Rectangle 3"/>
          <p:cNvSpPr/>
          <p:nvPr/>
        </p:nvSpPr>
        <p:spPr>
          <a:xfrm>
            <a:off x="5110976" y="1316920"/>
            <a:ext cx="6096000" cy="3785652"/>
          </a:xfrm>
          <a:prstGeom prst="rect">
            <a:avLst/>
          </a:prstGeom>
        </p:spPr>
        <p:txBody>
          <a:bodyPr>
            <a:spAutoFit/>
          </a:bodyPr>
          <a:lstStyle/>
          <a:p>
            <a:pPr marL="342900" indent="-342900">
              <a:buFont typeface="Arial" panose="020B0604020202020204" pitchFamily="34" charset="0"/>
              <a:buChar char="•"/>
            </a:pPr>
            <a:r>
              <a:rPr lang="en-US" sz="2400" dirty="0">
                <a:latin typeface="Gill Sans MT" panose="020B0502020104020203" pitchFamily="34" charset="0"/>
                <a:ea typeface="Arial" charset="0"/>
                <a:cs typeface="Arial" charset="0"/>
              </a:rPr>
              <a:t>Mobile and web-based </a:t>
            </a:r>
            <a:r>
              <a:rPr lang="en-US" sz="2400" dirty="0" smtClean="0">
                <a:latin typeface="Gill Sans MT" panose="020B0502020104020203" pitchFamily="34" charset="0"/>
                <a:ea typeface="Arial" charset="0"/>
                <a:cs typeface="Arial" charset="0"/>
              </a:rPr>
              <a:t>platform</a:t>
            </a:r>
          </a:p>
          <a:p>
            <a:pPr marL="342900" indent="-342900">
              <a:buFont typeface="Arial" panose="020B0604020202020204" pitchFamily="34" charset="0"/>
              <a:buChar char="•"/>
            </a:pPr>
            <a:endParaRPr lang="en-US" sz="2400" dirty="0">
              <a:latin typeface="Gill Sans MT" panose="020B0502020104020203" pitchFamily="34" charset="0"/>
              <a:ea typeface="Arial" charset="0"/>
              <a:cs typeface="Arial" charset="0"/>
            </a:endParaRPr>
          </a:p>
          <a:p>
            <a:pPr marL="342900" indent="-342900">
              <a:buFont typeface="Arial" panose="020B0604020202020204" pitchFamily="34" charset="0"/>
              <a:buChar char="•"/>
            </a:pPr>
            <a:r>
              <a:rPr lang="en-US" sz="2400" dirty="0">
                <a:latin typeface="Gill Sans MT" panose="020B0502020104020203" pitchFamily="34" charset="0"/>
                <a:ea typeface="Arial" charset="0"/>
                <a:cs typeface="Arial" charset="0"/>
              </a:rPr>
              <a:t>Diplomate dashboard </a:t>
            </a:r>
            <a:endParaRPr lang="en-US" sz="2400" dirty="0" smtClean="0">
              <a:latin typeface="Gill Sans MT" panose="020B0502020104020203" pitchFamily="34" charset="0"/>
              <a:ea typeface="Arial" charset="0"/>
              <a:cs typeface="Arial" charset="0"/>
            </a:endParaRPr>
          </a:p>
          <a:p>
            <a:pPr marL="342900" indent="-342900">
              <a:buFont typeface="Arial" panose="020B0604020202020204" pitchFamily="34" charset="0"/>
              <a:buChar char="•"/>
            </a:pPr>
            <a:endParaRPr lang="en-US" sz="2400" dirty="0">
              <a:latin typeface="Gill Sans MT" panose="020B0502020104020203" pitchFamily="34" charset="0"/>
              <a:ea typeface="Arial" charset="0"/>
              <a:cs typeface="Arial" charset="0"/>
            </a:endParaRPr>
          </a:p>
          <a:p>
            <a:pPr marL="342900" indent="-342900">
              <a:buFont typeface="Arial" panose="020B0604020202020204" pitchFamily="34" charset="0"/>
              <a:buChar char="•"/>
            </a:pPr>
            <a:r>
              <a:rPr lang="en-US" sz="2400" dirty="0">
                <a:latin typeface="Gill Sans MT" panose="020B0502020104020203" pitchFamily="34" charset="0"/>
                <a:ea typeface="Arial" charset="0"/>
                <a:cs typeface="Arial" charset="0"/>
              </a:rPr>
              <a:t>Confidence and relevance </a:t>
            </a:r>
            <a:r>
              <a:rPr lang="en-US" sz="2400" dirty="0" smtClean="0">
                <a:latin typeface="Gill Sans MT" panose="020B0502020104020203" pitchFamily="34" charset="0"/>
                <a:ea typeface="Arial" charset="0"/>
                <a:cs typeface="Arial" charset="0"/>
              </a:rPr>
              <a:t>ratings</a:t>
            </a:r>
          </a:p>
          <a:p>
            <a:pPr marL="342900" indent="-342900">
              <a:buFont typeface="Arial" panose="020B0604020202020204" pitchFamily="34" charset="0"/>
              <a:buChar char="•"/>
            </a:pPr>
            <a:endParaRPr lang="en-US" sz="2400" dirty="0">
              <a:latin typeface="Gill Sans MT" panose="020B0502020104020203" pitchFamily="34" charset="0"/>
              <a:ea typeface="Arial" charset="0"/>
              <a:cs typeface="Arial" charset="0"/>
            </a:endParaRPr>
          </a:p>
          <a:p>
            <a:pPr marL="342900" indent="-342900">
              <a:buFont typeface="Arial" panose="020B0604020202020204" pitchFamily="34" charset="0"/>
              <a:buChar char="•"/>
            </a:pPr>
            <a:r>
              <a:rPr lang="en-US" sz="2400" dirty="0">
                <a:latin typeface="Gill Sans MT" panose="020B0502020104020203" pitchFamily="34" charset="0"/>
                <a:ea typeface="Arial" charset="0"/>
                <a:cs typeface="Arial" charset="0"/>
              </a:rPr>
              <a:t>Boards determine areas for diplomate </a:t>
            </a:r>
            <a:r>
              <a:rPr lang="en-US" sz="2400" dirty="0" smtClean="0">
                <a:latin typeface="Gill Sans MT" panose="020B0502020104020203" pitchFamily="34" charset="0"/>
                <a:ea typeface="Arial" charset="0"/>
                <a:cs typeface="Arial" charset="0"/>
              </a:rPr>
              <a:t>customization</a:t>
            </a:r>
          </a:p>
          <a:p>
            <a:pPr marL="342900" indent="-342900">
              <a:buFont typeface="Arial" panose="020B0604020202020204" pitchFamily="34" charset="0"/>
              <a:buChar char="•"/>
            </a:pPr>
            <a:endParaRPr lang="en-US" sz="2400" dirty="0">
              <a:latin typeface="Gill Sans MT" panose="020B0502020104020203" pitchFamily="34" charset="0"/>
              <a:ea typeface="Arial" charset="0"/>
              <a:cs typeface="Arial" charset="0"/>
            </a:endParaRPr>
          </a:p>
          <a:p>
            <a:pPr marL="342900" indent="-342900">
              <a:buFont typeface="Arial" panose="020B0604020202020204" pitchFamily="34" charset="0"/>
              <a:buChar char="•"/>
            </a:pPr>
            <a:r>
              <a:rPr lang="en-US" sz="2400" dirty="0">
                <a:latin typeface="Gill Sans MT" panose="020B0502020104020203" pitchFamily="34" charset="0"/>
                <a:ea typeface="Arial" charset="0"/>
                <a:cs typeface="Arial" charset="0"/>
              </a:rPr>
              <a:t>Diplomate feedback captured </a:t>
            </a:r>
          </a:p>
        </p:txBody>
      </p:sp>
    </p:spTree>
    <p:extLst>
      <p:ext uri="{BB962C8B-B14F-4D97-AF65-F5344CB8AC3E}">
        <p14:creationId xmlns:p14="http://schemas.microsoft.com/office/powerpoint/2010/main" val="3872790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609600" y="1600008"/>
            <a:ext cx="10972800" cy="4221547"/>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itle 4"/>
          <p:cNvSpPr>
            <a:spLocks noGrp="1"/>
          </p:cNvSpPr>
          <p:nvPr>
            <p:ph type="title"/>
          </p:nvPr>
        </p:nvSpPr>
        <p:spPr>
          <a:xfrm>
            <a:off x="609600" y="158983"/>
            <a:ext cx="10786946" cy="715963"/>
          </a:xfrm>
        </p:spPr>
        <p:txBody>
          <a:bodyPr>
            <a:noAutofit/>
          </a:bodyPr>
          <a:lstStyle/>
          <a:p>
            <a:r>
              <a:rPr lang="en-US" sz="3600" dirty="0" smtClean="0">
                <a:latin typeface="Gill Sans MT" panose="020B0502020104020203" pitchFamily="34" charset="0"/>
              </a:rPr>
              <a:t>Overview of </a:t>
            </a:r>
            <a:r>
              <a:rPr lang="en-US" sz="3600" dirty="0" err="1" smtClean="0">
                <a:latin typeface="Gill Sans MT" panose="020B0502020104020203" pitchFamily="34" charset="0"/>
              </a:rPr>
              <a:t>Certlink</a:t>
            </a:r>
            <a:r>
              <a:rPr lang="en-US" sz="3600" dirty="0" smtClean="0">
                <a:latin typeface="Gill Sans MT" panose="020B0502020104020203" pitchFamily="34" charset="0"/>
                <a:sym typeface="Symbol"/>
              </a:rPr>
              <a:t> Assessment Delivery</a:t>
            </a:r>
            <a:endParaRPr lang="en-US" sz="3600" dirty="0">
              <a:latin typeface="Gill Sans MT" panose="020B0502020104020203" pitchFamily="34" charset="0"/>
            </a:endParaRPr>
          </a:p>
        </p:txBody>
      </p:sp>
    </p:spTree>
    <p:extLst>
      <p:ext uri="{BB962C8B-B14F-4D97-AF65-F5344CB8AC3E}">
        <p14:creationId xmlns:p14="http://schemas.microsoft.com/office/powerpoint/2010/main" val="3186644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ill Sans MT" panose="020B0502020104020203" pitchFamily="34" charset="0"/>
              </a:rPr>
              <a:t>Overview of CertLink</a:t>
            </a:r>
            <a:r>
              <a:rPr lang="en-US" sz="3600" baseline="30000" dirty="0">
                <a:latin typeface="Gill Sans MT" panose="020B0502020104020203" pitchFamily="34" charset="0"/>
              </a:rPr>
              <a:t>TM</a:t>
            </a:r>
            <a:r>
              <a:rPr lang="en-US" sz="3600" dirty="0">
                <a:latin typeface="Gill Sans MT" panose="020B0502020104020203" pitchFamily="34" charset="0"/>
              </a:rPr>
              <a:t> Assessment Delivery</a:t>
            </a:r>
          </a:p>
        </p:txBody>
      </p:sp>
      <p:pic>
        <p:nvPicPr>
          <p:cNvPr id="4" name="Content Placeholder 3"/>
          <p:cNvPicPr>
            <a:picLocks noGrp="1" noChangeAspect="1" noChangeArrowheads="1"/>
          </p:cNvPicPr>
          <p:nvPr>
            <p:ph idx="1"/>
          </p:nvPr>
        </p:nvPicPr>
        <p:blipFill rotWithShape="1">
          <a:blip r:embed="rId2" cstate="hqprint">
            <a:extLst>
              <a:ext uri="{28A0092B-C50C-407E-A947-70E740481C1C}">
                <a14:useLocalDpi xmlns:a14="http://schemas.microsoft.com/office/drawing/2010/main"/>
              </a:ext>
            </a:extLst>
          </a:blip>
          <a:srcRect l="2382" t="3390" r="1795" b="2072"/>
          <a:stretch/>
        </p:blipFill>
        <p:spPr bwMode="auto">
          <a:xfrm>
            <a:off x="3344167" y="1873813"/>
            <a:ext cx="5503666" cy="36739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07906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ill Sans MT" panose="020B0502020104020203" pitchFamily="34" charset="0"/>
              </a:rPr>
              <a:t>Overview of CertLink</a:t>
            </a:r>
            <a:r>
              <a:rPr lang="en-US" sz="3600" baseline="30000" dirty="0">
                <a:latin typeface="Gill Sans MT" panose="020B0502020104020203" pitchFamily="34" charset="0"/>
              </a:rPr>
              <a:t>TM</a:t>
            </a:r>
            <a:r>
              <a:rPr lang="en-US" sz="3600" dirty="0">
                <a:latin typeface="Gill Sans MT" panose="020B0502020104020203" pitchFamily="34" charset="0"/>
              </a:rPr>
              <a:t> Assessment Delivery</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489444"/>
            <a:ext cx="10972800" cy="444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8916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solidFill>
                  <a:prstClr val="black"/>
                </a:solidFill>
              </a:rPr>
              <a:t>State Legislation Opposing the Use of Certification 2016-2018</a:t>
            </a:r>
            <a:endParaRPr lang="en-US" sz="2800" dirty="0"/>
          </a:p>
        </p:txBody>
      </p:sp>
      <p:pic>
        <p:nvPicPr>
          <p:cNvPr id="7" name="Content Placeholder 6"/>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359956" y="1131700"/>
            <a:ext cx="7435345" cy="4990320"/>
          </a:xfrm>
          <a:prstGeom prst="rect">
            <a:avLst/>
          </a:prstGeom>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65554" y="2163576"/>
            <a:ext cx="3833370" cy="2767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1164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latin typeface="Gill Sans MT" panose="020B0502020104020203" pitchFamily="34" charset="0"/>
              </a:rPr>
              <a:t>Continuing Board Certification: Vision for the Future</a:t>
            </a:r>
          </a:p>
        </p:txBody>
      </p:sp>
      <p:sp>
        <p:nvSpPr>
          <p:cNvPr id="3" name="Content Placeholder 2"/>
          <p:cNvSpPr>
            <a:spLocks noGrp="1"/>
          </p:cNvSpPr>
          <p:nvPr>
            <p:ph idx="1"/>
          </p:nvPr>
        </p:nvSpPr>
        <p:spPr/>
        <p:txBody>
          <a:bodyPr/>
          <a:lstStyle/>
          <a:p>
            <a:r>
              <a:rPr lang="en-US" dirty="0"/>
              <a:t>A commission was approved in Q4 2017</a:t>
            </a:r>
          </a:p>
          <a:p>
            <a:r>
              <a:rPr lang="en-US" dirty="0"/>
              <a:t>Representation from multiple organizations/individual expected and encouraged</a:t>
            </a:r>
          </a:p>
          <a:p>
            <a:r>
              <a:rPr lang="en-US" dirty="0"/>
              <a:t>3 phases to the project:</a:t>
            </a:r>
          </a:p>
          <a:p>
            <a:pPr lvl="1"/>
            <a:r>
              <a:rPr lang="en-US" dirty="0"/>
              <a:t>Building the foundation: a planning committee is formed</a:t>
            </a:r>
          </a:p>
          <a:p>
            <a:pPr lvl="1"/>
            <a:r>
              <a:rPr lang="en-US" dirty="0"/>
              <a:t>Envisioning the Future: Engage stakeholders and gather information</a:t>
            </a:r>
          </a:p>
          <a:p>
            <a:pPr lvl="1"/>
            <a:r>
              <a:rPr lang="en-US" dirty="0"/>
              <a:t>Considerations and Implementation: present a set of recommendations to ABMS and Member Boards for their implementation</a:t>
            </a:r>
          </a:p>
          <a:p>
            <a:r>
              <a:rPr lang="en-US" dirty="0"/>
              <a:t>Website established at visioninitiative.org</a:t>
            </a:r>
          </a:p>
          <a:p>
            <a:endParaRPr lang="en-US" dirty="0"/>
          </a:p>
        </p:txBody>
      </p:sp>
    </p:spTree>
    <p:extLst>
      <p:ext uri="{BB962C8B-B14F-4D97-AF65-F5344CB8AC3E}">
        <p14:creationId xmlns:p14="http://schemas.microsoft.com/office/powerpoint/2010/main" val="16070616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235" y="822232"/>
            <a:ext cx="11376211"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964" y="205348"/>
            <a:ext cx="7766751" cy="25019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7818" y="2814918"/>
            <a:ext cx="5983271" cy="362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622" y="6424334"/>
            <a:ext cx="5229225" cy="190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9786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Gill Sans MT" panose="020B0502020104020203" pitchFamily="34" charset="0"/>
                <a:ea typeface="Arial" charset="0"/>
                <a:cs typeface="Arial" charset="0"/>
              </a:rPr>
              <a:t>Appendix-ABMS </a:t>
            </a:r>
            <a:r>
              <a:rPr lang="en-US" sz="3200" dirty="0">
                <a:latin typeface="Gill Sans MT" panose="020B0502020104020203" pitchFamily="34" charset="0"/>
                <a:ea typeface="Arial" charset="0"/>
                <a:cs typeface="Arial" charset="0"/>
              </a:rPr>
              <a:t>MOC</a:t>
            </a:r>
            <a:r>
              <a:rPr lang="en-US" sz="3200" baseline="30000" dirty="0" smtClean="0">
                <a:latin typeface="Gill Sans MT" panose="020B0502020104020203" pitchFamily="34" charset="0"/>
                <a:ea typeface="Arial" charset="0"/>
                <a:cs typeface="Arial" charset="0"/>
              </a:rPr>
              <a:t>®</a:t>
            </a:r>
            <a:r>
              <a:rPr lang="en-US" sz="3200" dirty="0" smtClean="0">
                <a:latin typeface="Gill Sans MT" panose="020B0502020104020203" pitchFamily="34" charset="0"/>
                <a:ea typeface="Arial" charset="0"/>
                <a:cs typeface="Arial" charset="0"/>
              </a:rPr>
              <a:t> /C-MOC </a:t>
            </a:r>
            <a:r>
              <a:rPr lang="en-US" sz="3200" baseline="30000" dirty="0" smtClean="0">
                <a:latin typeface="Gill Sans MT" panose="020B0502020104020203" pitchFamily="34" charset="0"/>
                <a:ea typeface="Arial" charset="0"/>
                <a:cs typeface="Arial" charset="0"/>
              </a:rPr>
              <a:t> </a:t>
            </a:r>
            <a:r>
              <a:rPr lang="en-US" sz="3200" dirty="0">
                <a:latin typeface="Gill Sans MT" panose="020B0502020104020203" pitchFamily="34" charset="0"/>
                <a:ea typeface="Arial" charset="0"/>
                <a:cs typeface="Arial" charset="0"/>
              </a:rPr>
              <a:t>Overview</a:t>
            </a:r>
            <a:endParaRPr lang="en-US" sz="3200" dirty="0">
              <a:latin typeface="Gill Sans MT" panose="020B0502020104020203" pitchFamily="34"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266771"/>
            <a:ext cx="1981372" cy="252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85800" y="1560500"/>
            <a:ext cx="1520283" cy="1384995"/>
          </a:xfrm>
          <a:prstGeom prst="rect">
            <a:avLst/>
          </a:prstGeom>
        </p:spPr>
        <p:txBody>
          <a:bodyPr wrap="square">
            <a:spAutoFit/>
          </a:bodyPr>
          <a:lstStyle/>
          <a:p>
            <a:r>
              <a:rPr lang="en-US" sz="2800" dirty="0">
                <a:solidFill>
                  <a:schemeClr val="bg1"/>
                </a:solidFill>
                <a:latin typeface="Gill Sans MT" panose="020B0502020104020203" pitchFamily="34" charset="0"/>
              </a:rPr>
              <a:t>ABMS </a:t>
            </a:r>
            <a:endParaRPr lang="en-US" sz="2800" dirty="0" smtClean="0">
              <a:solidFill>
                <a:schemeClr val="bg1"/>
              </a:solidFill>
              <a:latin typeface="Gill Sans MT" panose="020B0502020104020203" pitchFamily="34" charset="0"/>
            </a:endParaRPr>
          </a:p>
          <a:p>
            <a:r>
              <a:rPr lang="en-US" sz="2800" dirty="0" smtClean="0">
                <a:solidFill>
                  <a:schemeClr val="bg1"/>
                </a:solidFill>
                <a:latin typeface="Gill Sans MT" panose="020B0502020104020203" pitchFamily="34" charset="0"/>
              </a:rPr>
              <a:t>MOC </a:t>
            </a:r>
          </a:p>
          <a:p>
            <a:r>
              <a:rPr lang="en-US" sz="2800" dirty="0" smtClean="0">
                <a:solidFill>
                  <a:schemeClr val="bg1"/>
                </a:solidFill>
                <a:latin typeface="Gill Sans MT" panose="020B0502020104020203" pitchFamily="34" charset="0"/>
              </a:rPr>
              <a:t>DISPLAY</a:t>
            </a:r>
            <a:endParaRPr lang="en-US" sz="2800" dirty="0">
              <a:solidFill>
                <a:schemeClr val="bg1"/>
              </a:solidFill>
              <a:latin typeface="Gill Sans MT" panose="020B0502020104020203" pitchFamily="34" charset="0"/>
            </a:endParaRPr>
          </a:p>
        </p:txBody>
      </p:sp>
      <p:sp>
        <p:nvSpPr>
          <p:cNvPr id="5" name="Rectangle 4"/>
          <p:cNvSpPr/>
          <p:nvPr/>
        </p:nvSpPr>
        <p:spPr>
          <a:xfrm>
            <a:off x="609600" y="4113008"/>
            <a:ext cx="4241180" cy="1815882"/>
          </a:xfrm>
          <a:prstGeom prst="rect">
            <a:avLst/>
          </a:prstGeom>
        </p:spPr>
        <p:txBody>
          <a:bodyPr wrap="square">
            <a:spAutoFit/>
          </a:bodyPr>
          <a:lstStyle/>
          <a:p>
            <a:r>
              <a:rPr lang="en-US" sz="1600" dirty="0">
                <a:latin typeface="Gill Sans MT" panose="020B0502020104020203" pitchFamily="34" charset="0"/>
              </a:rPr>
              <a:t>All 24 ABMS Member Boards are now displaying whether the physicians they certify are meeting ABMS MOC requirements. Although not universally required as part of the credentialing process, ABMS MOC is recognized as a key quality marker by insurers, hospitals, quality organizations, and the federal government. </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285" y="982239"/>
            <a:ext cx="6503715" cy="5006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2980" y="563139"/>
            <a:ext cx="3762375" cy="419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69045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ill Sans MT" panose="020B0502020104020203" pitchFamily="34" charset="0"/>
                <a:ea typeface="Arial" charset="0"/>
                <a:cs typeface="Arial" charset="0"/>
              </a:rPr>
              <a:t>Appendix-Board </a:t>
            </a:r>
            <a:r>
              <a:rPr lang="en-US" sz="3600" dirty="0">
                <a:latin typeface="Gill Sans MT" panose="020B0502020104020203" pitchFamily="34" charset="0"/>
                <a:ea typeface="Arial" charset="0"/>
                <a:cs typeface="Arial" charset="0"/>
              </a:rPr>
              <a:t>Eligibility Policy</a:t>
            </a:r>
            <a:endParaRPr lang="en-US" sz="3600" dirty="0">
              <a:latin typeface="Gill Sans MT" panose="020B0502020104020203" pitchFamily="34"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161586"/>
            <a:ext cx="6912893" cy="4830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7753815" y="1161586"/>
            <a:ext cx="3475463" cy="1754326"/>
          </a:xfrm>
          <a:prstGeom prst="rect">
            <a:avLst/>
          </a:prstGeom>
        </p:spPr>
        <p:txBody>
          <a:bodyPr wrap="square">
            <a:spAutoFit/>
          </a:bodyPr>
          <a:lstStyle/>
          <a:p>
            <a:r>
              <a:rPr lang="en-US" dirty="0">
                <a:latin typeface="Gill Sans MT" panose="020B0502020104020203" pitchFamily="34" charset="0"/>
              </a:rPr>
              <a:t>* These Member Boards had board eligibility policies in place prior to the effective date of the ABMS Board Eligibility Policy, and therefore no future transition date is provided.</a:t>
            </a:r>
          </a:p>
        </p:txBody>
      </p:sp>
    </p:spTree>
    <p:extLst>
      <p:ext uri="{BB962C8B-B14F-4D97-AF65-F5344CB8AC3E}">
        <p14:creationId xmlns:p14="http://schemas.microsoft.com/office/powerpoint/2010/main" val="16545746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hqprint">
            <a:alphaModFix/>
            <a:extLst>
              <a:ext uri="{28A0092B-C50C-407E-A947-70E740481C1C}">
                <a14:useLocalDpi xmlns:a14="http://schemas.microsoft.com/office/drawing/2010/main"/>
              </a:ext>
            </a:extLst>
          </a:blip>
          <a:srcRect l="16449"/>
          <a:stretch/>
        </p:blipFill>
        <p:spPr>
          <a:xfrm rot="5400000">
            <a:off x="4806029" y="-889540"/>
            <a:ext cx="2571251" cy="4350331"/>
          </a:xfrm>
          <a:prstGeom prst="rect">
            <a:avLst/>
          </a:prstGeom>
        </p:spPr>
      </p:pic>
      <p:grpSp>
        <p:nvGrpSpPr>
          <p:cNvPr id="5" name="Group 4"/>
          <p:cNvGrpSpPr/>
          <p:nvPr/>
        </p:nvGrpSpPr>
        <p:grpSpPr>
          <a:xfrm>
            <a:off x="4198423" y="992053"/>
            <a:ext cx="3829500" cy="3829500"/>
            <a:chOff x="4198423" y="1094235"/>
            <a:chExt cx="3829500" cy="3829500"/>
          </a:xfrm>
        </p:grpSpPr>
        <p:sp>
          <p:nvSpPr>
            <p:cNvPr id="6" name="Oval 5"/>
            <p:cNvSpPr/>
            <p:nvPr/>
          </p:nvSpPr>
          <p:spPr>
            <a:xfrm>
              <a:off x="4399213" y="1312291"/>
              <a:ext cx="3447936" cy="3459742"/>
            </a:xfrm>
            <a:prstGeom prst="ellipse">
              <a:avLst/>
            </a:prstGeom>
            <a:solidFill>
              <a:srgbClr val="FFC001">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973072" y="2401205"/>
              <a:ext cx="2362036" cy="1200329"/>
            </a:xfrm>
            <a:prstGeom prst="rect">
              <a:avLst/>
            </a:prstGeom>
            <a:noFill/>
          </p:spPr>
          <p:txBody>
            <a:bodyPr wrap="square" rtlCol="0">
              <a:spAutoFit/>
            </a:bodyPr>
            <a:lstStyle/>
            <a:p>
              <a:pPr marL="0" lvl="1" algn="ctr"/>
              <a:r>
                <a:rPr lang="en-US" sz="2400" b="1" dirty="0" smtClean="0">
                  <a:solidFill>
                    <a:schemeClr val="tx1">
                      <a:lumMod val="75000"/>
                      <a:lumOff val="25000"/>
                    </a:schemeClr>
                  </a:solidFill>
                  <a:latin typeface="Gill Sans MT" panose="020B0502020104020203" pitchFamily="34" charset="0"/>
                  <a:ea typeface="Arial" charset="0"/>
                  <a:cs typeface="Arial" charset="0"/>
                </a:rPr>
                <a:t>Patients, Families and Communities</a:t>
              </a:r>
              <a:endParaRPr lang="en-US" sz="2400" b="1" dirty="0">
                <a:solidFill>
                  <a:schemeClr val="tx1">
                    <a:lumMod val="75000"/>
                    <a:lumOff val="25000"/>
                  </a:schemeClr>
                </a:solidFill>
                <a:latin typeface="Gill Sans MT" panose="020B0502020104020203" pitchFamily="34" charset="0"/>
                <a:ea typeface="Arial" charset="0"/>
                <a:cs typeface="Arial" charset="0"/>
              </a:endParaRPr>
            </a:p>
          </p:txBody>
        </p:sp>
        <p:sp>
          <p:nvSpPr>
            <p:cNvPr id="8" name="Oval 7"/>
            <p:cNvSpPr/>
            <p:nvPr/>
          </p:nvSpPr>
          <p:spPr>
            <a:xfrm>
              <a:off x="4198423" y="1094235"/>
              <a:ext cx="3829500" cy="3829500"/>
            </a:xfrm>
            <a:prstGeom prst="ellipse">
              <a:avLst/>
            </a:prstGeom>
            <a:noFill/>
            <a:ln w="38100">
              <a:solidFill>
                <a:srgbClr val="FFC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p:cNvSpPr txBox="1"/>
          <p:nvPr/>
        </p:nvSpPr>
        <p:spPr>
          <a:xfrm>
            <a:off x="4890138" y="1577056"/>
            <a:ext cx="2446070" cy="523220"/>
          </a:xfrm>
          <a:prstGeom prst="rect">
            <a:avLst/>
          </a:prstGeom>
          <a:noFill/>
        </p:spPr>
        <p:txBody>
          <a:bodyPr wrap="square" rtlCol="0">
            <a:spAutoFit/>
          </a:bodyPr>
          <a:lstStyle/>
          <a:p>
            <a:pPr marL="0" lvl="1" algn="ctr"/>
            <a:r>
              <a:rPr lang="en-US" sz="2800" i="1" dirty="0" smtClean="0">
                <a:solidFill>
                  <a:schemeClr val="bg1"/>
                </a:solidFill>
                <a:latin typeface="Gill Sans MT" panose="020B0502020104020203" pitchFamily="34" charset="0"/>
                <a:ea typeface="Arial" charset="0"/>
                <a:cs typeface="Arial" charset="0"/>
              </a:rPr>
              <a:t>To Serve</a:t>
            </a:r>
            <a:endParaRPr lang="en-US" sz="2800" i="1" dirty="0">
              <a:solidFill>
                <a:schemeClr val="bg1"/>
              </a:solidFill>
              <a:latin typeface="Gill Sans MT" panose="020B0502020104020203" pitchFamily="34" charset="0"/>
              <a:ea typeface="Arial" charset="0"/>
              <a:cs typeface="Arial" charset="0"/>
            </a:endParaRPr>
          </a:p>
        </p:txBody>
      </p:sp>
      <p:grpSp>
        <p:nvGrpSpPr>
          <p:cNvPr id="10" name="Group 9"/>
          <p:cNvGrpSpPr/>
          <p:nvPr/>
        </p:nvGrpSpPr>
        <p:grpSpPr>
          <a:xfrm>
            <a:off x="2483872" y="586562"/>
            <a:ext cx="7298139" cy="5873980"/>
            <a:chOff x="2483872" y="700866"/>
            <a:chExt cx="7298139" cy="5873980"/>
          </a:xfrm>
        </p:grpSpPr>
        <p:grpSp>
          <p:nvGrpSpPr>
            <p:cNvPr id="11" name="Group 10"/>
            <p:cNvGrpSpPr/>
            <p:nvPr/>
          </p:nvGrpSpPr>
          <p:grpSpPr>
            <a:xfrm>
              <a:off x="2483872" y="2800988"/>
              <a:ext cx="7298139" cy="3773858"/>
              <a:chOff x="2483872" y="2800988"/>
              <a:chExt cx="7298139" cy="3773858"/>
            </a:xfrm>
          </p:grpSpPr>
          <p:grpSp>
            <p:nvGrpSpPr>
              <p:cNvPr id="13" name="Group 12"/>
              <p:cNvGrpSpPr/>
              <p:nvPr/>
            </p:nvGrpSpPr>
            <p:grpSpPr>
              <a:xfrm>
                <a:off x="2483872" y="2822245"/>
                <a:ext cx="2326686" cy="2326686"/>
                <a:chOff x="2483872" y="2822245"/>
                <a:chExt cx="2326686" cy="2326686"/>
              </a:xfrm>
            </p:grpSpPr>
            <p:sp>
              <p:nvSpPr>
                <p:cNvPr id="22" name="Oval 21"/>
                <p:cNvSpPr/>
                <p:nvPr/>
              </p:nvSpPr>
              <p:spPr>
                <a:xfrm>
                  <a:off x="2483872" y="2822245"/>
                  <a:ext cx="2326686" cy="2326686"/>
                </a:xfrm>
                <a:prstGeom prst="ellipse">
                  <a:avLst/>
                </a:prstGeom>
                <a:solidFill>
                  <a:srgbClr val="F2652E">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charset="0"/>
                    <a:ea typeface="Arial" charset="0"/>
                    <a:cs typeface="Arial" charset="0"/>
                  </a:endParaRPr>
                </a:p>
              </p:txBody>
            </p:sp>
            <p:sp>
              <p:nvSpPr>
                <p:cNvPr id="23" name="TextBox 22"/>
                <p:cNvSpPr txBox="1"/>
                <p:nvPr/>
              </p:nvSpPr>
              <p:spPr>
                <a:xfrm>
                  <a:off x="2600512" y="3466069"/>
                  <a:ext cx="2077398" cy="1200329"/>
                </a:xfrm>
                <a:prstGeom prst="rect">
                  <a:avLst/>
                </a:prstGeom>
                <a:noFill/>
              </p:spPr>
              <p:txBody>
                <a:bodyPr wrap="square" rtlCol="0">
                  <a:spAutoFit/>
                </a:bodyPr>
                <a:lstStyle/>
                <a:p>
                  <a:pPr lvl="0" algn="ctr"/>
                  <a:r>
                    <a:rPr lang="en-US" sz="24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charset="0"/>
                      <a:cs typeface="Arial" charset="0"/>
                    </a:rPr>
                    <a:t>Setting Professional Standards</a:t>
                  </a:r>
                  <a:endParaRPr lang="en-US" sz="2400" dirty="0">
                    <a:solidFill>
                      <a:schemeClr val="bg1"/>
                    </a:solidFill>
                    <a:effectLst>
                      <a:outerShdw blurRad="38100" dist="38100" dir="2700000" algn="tl">
                        <a:srgbClr val="000000">
                          <a:alpha val="43137"/>
                        </a:srgbClr>
                      </a:outerShdw>
                    </a:effectLst>
                    <a:latin typeface="Gill Sans MT" panose="020B0502020104020203" pitchFamily="34" charset="0"/>
                    <a:ea typeface="Arial" charset="0"/>
                    <a:cs typeface="Arial" charset="0"/>
                  </a:endParaRPr>
                </a:p>
              </p:txBody>
            </p:sp>
          </p:grpSp>
          <p:grpSp>
            <p:nvGrpSpPr>
              <p:cNvPr id="14" name="Group 13"/>
              <p:cNvGrpSpPr/>
              <p:nvPr/>
            </p:nvGrpSpPr>
            <p:grpSpPr>
              <a:xfrm>
                <a:off x="7455325" y="2800988"/>
                <a:ext cx="2326686" cy="2326686"/>
                <a:chOff x="7455325" y="2800988"/>
                <a:chExt cx="2326686" cy="2326686"/>
              </a:xfrm>
            </p:grpSpPr>
            <p:sp>
              <p:nvSpPr>
                <p:cNvPr id="20" name="Oval 19"/>
                <p:cNvSpPr/>
                <p:nvPr/>
              </p:nvSpPr>
              <p:spPr>
                <a:xfrm>
                  <a:off x="7455325" y="2800988"/>
                  <a:ext cx="2326686" cy="2326686"/>
                </a:xfrm>
                <a:prstGeom prst="ellipse">
                  <a:avLst/>
                </a:prstGeom>
                <a:solidFill>
                  <a:schemeClr val="accent3">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charset="0"/>
                    <a:ea typeface="Arial" charset="0"/>
                    <a:cs typeface="Arial" charset="0"/>
                  </a:endParaRPr>
                </a:p>
              </p:txBody>
            </p:sp>
            <p:sp>
              <p:nvSpPr>
                <p:cNvPr id="21" name="TextBox 20"/>
                <p:cNvSpPr txBox="1"/>
                <p:nvPr/>
              </p:nvSpPr>
              <p:spPr>
                <a:xfrm>
                  <a:off x="7617839" y="3421993"/>
                  <a:ext cx="2001658" cy="1200329"/>
                </a:xfrm>
                <a:prstGeom prst="rect">
                  <a:avLst/>
                </a:prstGeom>
                <a:noFill/>
              </p:spPr>
              <p:txBody>
                <a:bodyPr wrap="square" rtlCol="0">
                  <a:spAutoFit/>
                </a:bodyPr>
                <a:lstStyle/>
                <a:p>
                  <a:pPr lvl="0" algn="ctr"/>
                  <a:r>
                    <a:rPr lang="en-US" sz="24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charset="0"/>
                      <a:cs typeface="Arial" charset="0"/>
                    </a:rPr>
                    <a:t>Improved Quality of Health Care</a:t>
                  </a:r>
                  <a:endParaRPr lang="en-US" sz="2400" dirty="0">
                    <a:solidFill>
                      <a:schemeClr val="bg1"/>
                    </a:solidFill>
                    <a:effectLst>
                      <a:outerShdw blurRad="38100" dist="38100" dir="2700000" algn="tl">
                        <a:srgbClr val="000000">
                          <a:alpha val="43137"/>
                        </a:srgbClr>
                      </a:outerShdw>
                    </a:effectLst>
                    <a:latin typeface="Gill Sans MT" panose="020B0502020104020203" pitchFamily="34" charset="0"/>
                    <a:ea typeface="Arial" charset="0"/>
                    <a:cs typeface="Arial" charset="0"/>
                  </a:endParaRPr>
                </a:p>
              </p:txBody>
            </p:sp>
          </p:grpSp>
          <p:grpSp>
            <p:nvGrpSpPr>
              <p:cNvPr id="15" name="Group 14"/>
              <p:cNvGrpSpPr/>
              <p:nvPr/>
            </p:nvGrpSpPr>
            <p:grpSpPr>
              <a:xfrm>
                <a:off x="4982533" y="4217015"/>
                <a:ext cx="2357831" cy="2357831"/>
                <a:chOff x="4982533" y="4217015"/>
                <a:chExt cx="2357831" cy="2357831"/>
              </a:xfrm>
            </p:grpSpPr>
            <p:sp>
              <p:nvSpPr>
                <p:cNvPr id="18" name="Oval 17"/>
                <p:cNvSpPr/>
                <p:nvPr/>
              </p:nvSpPr>
              <p:spPr>
                <a:xfrm>
                  <a:off x="4982533" y="4217015"/>
                  <a:ext cx="2357831" cy="2357831"/>
                </a:xfrm>
                <a:prstGeom prst="ellipse">
                  <a:avLst/>
                </a:prstGeom>
                <a:solidFill>
                  <a:srgbClr val="4F81BD">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Arial" charset="0"/>
                    <a:ea typeface="Arial" charset="0"/>
                    <a:cs typeface="Arial" charset="0"/>
                  </a:endParaRPr>
                </a:p>
              </p:txBody>
            </p:sp>
            <p:sp>
              <p:nvSpPr>
                <p:cNvPr id="19" name="TextBox 18"/>
                <p:cNvSpPr txBox="1"/>
                <p:nvPr/>
              </p:nvSpPr>
              <p:spPr>
                <a:xfrm>
                  <a:off x="4996388" y="5080156"/>
                  <a:ext cx="2336197" cy="830997"/>
                </a:xfrm>
                <a:prstGeom prst="rect">
                  <a:avLst/>
                </a:prstGeom>
                <a:noFill/>
              </p:spPr>
              <p:txBody>
                <a:bodyPr wrap="square" rtlCol="0">
                  <a:spAutoFit/>
                </a:bodyPr>
                <a:lstStyle/>
                <a:p>
                  <a:pPr lvl="0" algn="ctr"/>
                  <a:r>
                    <a:rPr lang="en-US" sz="2400" dirty="0" smtClean="0">
                      <a:solidFill>
                        <a:schemeClr val="bg1"/>
                      </a:solidFill>
                      <a:effectLst>
                        <a:outerShdw blurRad="38100" dist="38100" dir="2700000" algn="tl">
                          <a:srgbClr val="000000">
                            <a:alpha val="43137"/>
                          </a:srgbClr>
                        </a:outerShdw>
                      </a:effectLst>
                      <a:latin typeface="Gill Sans MT" panose="020B0502020104020203" pitchFamily="34" charset="0"/>
                      <a:ea typeface="Arial" charset="0"/>
                      <a:cs typeface="Arial" charset="0"/>
                    </a:rPr>
                    <a:t>Demonstrated Expertise</a:t>
                  </a:r>
                  <a:endParaRPr lang="en-US" sz="2400" dirty="0">
                    <a:solidFill>
                      <a:schemeClr val="bg1"/>
                    </a:solidFill>
                    <a:effectLst>
                      <a:outerShdw blurRad="38100" dist="38100" dir="2700000" algn="tl">
                        <a:srgbClr val="000000">
                          <a:alpha val="43137"/>
                        </a:srgbClr>
                      </a:outerShdw>
                    </a:effectLst>
                    <a:latin typeface="Gill Sans MT" panose="020B0502020104020203" pitchFamily="34" charset="0"/>
                    <a:ea typeface="Arial" charset="0"/>
                    <a:cs typeface="Arial" charset="0"/>
                  </a:endParaRPr>
                </a:p>
              </p:txBody>
            </p:sp>
          </p:grpSp>
          <p:sp>
            <p:nvSpPr>
              <p:cNvPr id="16" name="Arc 15"/>
              <p:cNvSpPr/>
              <p:nvPr/>
            </p:nvSpPr>
            <p:spPr>
              <a:xfrm rot="9670557">
                <a:off x="2924493" y="3045909"/>
                <a:ext cx="3446337" cy="3216164"/>
              </a:xfrm>
              <a:prstGeom prst="arc">
                <a:avLst/>
              </a:prstGeom>
              <a:ln w="38100">
                <a:solidFill>
                  <a:srgbClr val="FFC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Arc 16"/>
              <p:cNvSpPr/>
              <p:nvPr/>
            </p:nvSpPr>
            <p:spPr>
              <a:xfrm rot="11725340" flipH="1">
                <a:off x="5860509" y="3035319"/>
                <a:ext cx="3446337" cy="3216164"/>
              </a:xfrm>
              <a:prstGeom prst="arc">
                <a:avLst/>
              </a:prstGeom>
              <a:ln w="38100">
                <a:solidFill>
                  <a:srgbClr val="FFC000"/>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grpSp>
        <p:sp>
          <p:nvSpPr>
            <p:cNvPr id="12" name="TextBox 11"/>
            <p:cNvSpPr txBox="1"/>
            <p:nvPr/>
          </p:nvSpPr>
          <p:spPr>
            <a:xfrm>
              <a:off x="3955180" y="700866"/>
              <a:ext cx="4072743" cy="411544"/>
            </a:xfrm>
            <a:prstGeom prst="rect">
              <a:avLst/>
            </a:prstGeom>
            <a:noFill/>
          </p:spPr>
          <p:txBody>
            <a:bodyPr wrap="square" rtlCol="0">
              <a:spAutoFit/>
            </a:bodyPr>
            <a:lstStyle/>
            <a:p>
              <a:pPr marL="0" lvl="1" algn="ctr"/>
              <a:r>
                <a:rPr lang="en-US" sz="2000" i="1" dirty="0" smtClean="0">
                  <a:solidFill>
                    <a:schemeClr val="bg1"/>
                  </a:solidFill>
                  <a:latin typeface="Gill Sans MT" panose="020B0502020104020203" pitchFamily="34" charset="0"/>
                  <a:ea typeface="Arial" charset="0"/>
                  <a:cs typeface="Arial" charset="0"/>
                </a:rPr>
                <a:t>Through Ongoing Certification </a:t>
              </a:r>
              <a:endParaRPr lang="en-US" sz="2000" i="1" dirty="0">
                <a:solidFill>
                  <a:schemeClr val="bg1"/>
                </a:solidFill>
                <a:latin typeface="Gill Sans MT" panose="020B0502020104020203" pitchFamily="34" charset="0"/>
                <a:ea typeface="Arial" charset="0"/>
                <a:cs typeface="Arial" charset="0"/>
              </a:endParaRPr>
            </a:p>
          </p:txBody>
        </p:sp>
      </p:grpSp>
      <p:sp>
        <p:nvSpPr>
          <p:cNvPr id="24" name="TextBox 23"/>
          <p:cNvSpPr txBox="1"/>
          <p:nvPr/>
        </p:nvSpPr>
        <p:spPr>
          <a:xfrm>
            <a:off x="4329053" y="73968"/>
            <a:ext cx="3525204" cy="646331"/>
          </a:xfrm>
          <a:prstGeom prst="rect">
            <a:avLst/>
          </a:prstGeom>
          <a:noFill/>
        </p:spPr>
        <p:txBody>
          <a:bodyPr wrap="square" rtlCol="0">
            <a:spAutoFit/>
          </a:bodyPr>
          <a:lstStyle/>
          <a:p>
            <a:pPr algn="ctr"/>
            <a:r>
              <a:rPr lang="en-US" sz="3600" dirty="0" smtClean="0">
                <a:latin typeface="Gill Sans MT" panose="020B0502020104020203" pitchFamily="34" charset="0"/>
                <a:ea typeface="Arial" charset="0"/>
                <a:cs typeface="Arial" charset="0"/>
              </a:rPr>
              <a:t>ABMS Mission</a:t>
            </a:r>
            <a:endParaRPr lang="en-US" sz="3600" dirty="0">
              <a:latin typeface="Gill Sans MT" panose="020B0502020104020203" pitchFamily="34" charset="0"/>
              <a:ea typeface="Arial" charset="0"/>
              <a:cs typeface="Arial" charset="0"/>
            </a:endParaRPr>
          </a:p>
        </p:txBody>
      </p:sp>
    </p:spTree>
    <p:extLst>
      <p:ext uri="{BB962C8B-B14F-4D97-AF65-F5344CB8AC3E}">
        <p14:creationId xmlns:p14="http://schemas.microsoft.com/office/powerpoint/2010/main" val="663760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descr="BoardSlide.jpg"/>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8713244" y="3986643"/>
            <a:ext cx="775462" cy="802722"/>
          </a:xfrm>
          <a:prstGeom prst="rect">
            <a:avLst/>
          </a:prstGeom>
        </p:spPr>
      </p:pic>
      <p:pic>
        <p:nvPicPr>
          <p:cNvPr id="19" name="Picture 18" descr="BoardSlide.jpg"/>
          <p:cNvPicPr>
            <a:picLocks noChangeAspect="1"/>
          </p:cNvPicPr>
          <p:nvPr/>
        </p:nvPicPr>
        <p:blipFill rotWithShape="1">
          <a:blip r:embed="rId4">
            <a:extLst>
              <a:ext uri="{28A0092B-C50C-407E-A947-70E740481C1C}">
                <a14:useLocalDpi xmlns:a14="http://schemas.microsoft.com/office/drawing/2010/main"/>
              </a:ext>
            </a:extLst>
          </a:blip>
          <a:srcRect/>
          <a:stretch/>
        </p:blipFill>
        <p:spPr>
          <a:xfrm>
            <a:off x="2660657" y="5052479"/>
            <a:ext cx="774560" cy="766756"/>
          </a:xfrm>
          <a:prstGeom prst="rect">
            <a:avLst/>
          </a:prstGeom>
        </p:spPr>
      </p:pic>
      <p:pic>
        <p:nvPicPr>
          <p:cNvPr id="20" name="Picture 19" descr="BoardSlide.jpg"/>
          <p:cNvPicPr>
            <a:picLocks noChangeAspect="1"/>
          </p:cNvPicPr>
          <p:nvPr/>
        </p:nvPicPr>
        <p:blipFill rotWithShape="1">
          <a:blip r:embed="rId5">
            <a:extLst>
              <a:ext uri="{28A0092B-C50C-407E-A947-70E740481C1C}">
                <a14:useLocalDpi xmlns:a14="http://schemas.microsoft.com/office/drawing/2010/main"/>
              </a:ext>
            </a:extLst>
          </a:blip>
          <a:srcRect/>
          <a:stretch/>
        </p:blipFill>
        <p:spPr>
          <a:xfrm>
            <a:off x="388475" y="5085369"/>
            <a:ext cx="1260772" cy="729401"/>
          </a:xfrm>
          <a:prstGeom prst="rect">
            <a:avLst/>
          </a:prstGeom>
        </p:spPr>
      </p:pic>
      <p:pic>
        <p:nvPicPr>
          <p:cNvPr id="23" name="Picture 22" descr="BoardSlide.jpg"/>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6588125" y="5041628"/>
            <a:ext cx="989478" cy="757545"/>
          </a:xfrm>
          <a:prstGeom prst="rect">
            <a:avLst/>
          </a:prstGeom>
        </p:spPr>
      </p:pic>
      <p:pic>
        <p:nvPicPr>
          <p:cNvPr id="27" name="Picture 26" descr="BoardSlide.jpg"/>
          <p:cNvPicPr>
            <a:picLocks noChangeAspect="1"/>
          </p:cNvPicPr>
          <p:nvPr/>
        </p:nvPicPr>
        <p:blipFill rotWithShape="1">
          <a:blip r:embed="rId7">
            <a:extLst>
              <a:ext uri="{28A0092B-C50C-407E-A947-70E740481C1C}">
                <a14:useLocalDpi xmlns:a14="http://schemas.microsoft.com/office/drawing/2010/main"/>
              </a:ext>
            </a:extLst>
          </a:blip>
          <a:srcRect/>
          <a:stretch/>
        </p:blipFill>
        <p:spPr>
          <a:xfrm>
            <a:off x="10743476" y="4934820"/>
            <a:ext cx="904708" cy="880938"/>
          </a:xfrm>
          <a:prstGeom prst="rect">
            <a:avLst/>
          </a:prstGeom>
        </p:spPr>
      </p:pic>
      <p:pic>
        <p:nvPicPr>
          <p:cNvPr id="30" name="Picture 29" descr="BoardSlide.jpg"/>
          <p:cNvPicPr>
            <a:picLocks noChangeAspect="1"/>
          </p:cNvPicPr>
          <p:nvPr/>
        </p:nvPicPr>
        <p:blipFill rotWithShape="1">
          <a:blip r:embed="rId8">
            <a:extLst>
              <a:ext uri="{28A0092B-C50C-407E-A947-70E740481C1C}">
                <a14:useLocalDpi xmlns:a14="http://schemas.microsoft.com/office/drawing/2010/main"/>
              </a:ext>
            </a:extLst>
          </a:blip>
          <a:srcRect/>
          <a:stretch/>
        </p:blipFill>
        <p:spPr>
          <a:xfrm>
            <a:off x="8740031" y="5034408"/>
            <a:ext cx="771108" cy="713220"/>
          </a:xfrm>
          <a:prstGeom prst="rect">
            <a:avLst/>
          </a:prstGeom>
        </p:spPr>
      </p:pic>
      <p:pic>
        <p:nvPicPr>
          <p:cNvPr id="37" name="Picture 36" descr="BoardSlide.jpg"/>
          <p:cNvPicPr>
            <a:picLocks noChangeAspect="1"/>
          </p:cNvPicPr>
          <p:nvPr/>
        </p:nvPicPr>
        <p:blipFill rotWithShape="1">
          <a:blip r:embed="rId9">
            <a:extLst>
              <a:ext uri="{28A0092B-C50C-407E-A947-70E740481C1C}">
                <a14:useLocalDpi xmlns:a14="http://schemas.microsoft.com/office/drawing/2010/main"/>
              </a:ext>
            </a:extLst>
          </a:blip>
          <a:srcRect/>
          <a:stretch/>
        </p:blipFill>
        <p:spPr>
          <a:xfrm>
            <a:off x="4514875" y="5034408"/>
            <a:ext cx="1052802" cy="834579"/>
          </a:xfrm>
          <a:prstGeom prst="rect">
            <a:avLst/>
          </a:prstGeom>
        </p:spPr>
      </p:pic>
      <p:sp>
        <p:nvSpPr>
          <p:cNvPr id="135" name="TextBox 134"/>
          <p:cNvSpPr txBox="1"/>
          <p:nvPr/>
        </p:nvSpPr>
        <p:spPr>
          <a:xfrm>
            <a:off x="2021929" y="5868987"/>
            <a:ext cx="2028998"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Psychiatry and Neurology</a:t>
            </a:r>
            <a:endParaRPr lang="en-US" sz="800" dirty="0">
              <a:solidFill>
                <a:schemeClr val="bg1"/>
              </a:solidFill>
              <a:latin typeface="Arial" charset="0"/>
              <a:ea typeface="Arial" charset="0"/>
              <a:cs typeface="Arial" charset="0"/>
            </a:endParaRPr>
          </a:p>
        </p:txBody>
      </p:sp>
      <p:sp>
        <p:nvSpPr>
          <p:cNvPr id="136" name="TextBox 135"/>
          <p:cNvSpPr txBox="1"/>
          <p:nvPr/>
        </p:nvSpPr>
        <p:spPr>
          <a:xfrm>
            <a:off x="483" y="5868987"/>
            <a:ext cx="2040126" cy="133822"/>
          </a:xfrm>
          <a:prstGeom prst="rect">
            <a:avLst/>
          </a:prstGeom>
          <a:solidFill>
            <a:srgbClr val="8B966F"/>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Preventive Medicine</a:t>
            </a:r>
            <a:endParaRPr lang="en-US" sz="800" dirty="0">
              <a:solidFill>
                <a:schemeClr val="bg1"/>
              </a:solidFill>
              <a:latin typeface="Arial" charset="0"/>
              <a:ea typeface="Arial" charset="0"/>
              <a:cs typeface="Arial" charset="0"/>
            </a:endParaRPr>
          </a:p>
        </p:txBody>
      </p:sp>
      <p:sp>
        <p:nvSpPr>
          <p:cNvPr id="137" name="TextBox 136"/>
          <p:cNvSpPr txBox="1"/>
          <p:nvPr/>
        </p:nvSpPr>
        <p:spPr>
          <a:xfrm>
            <a:off x="4034199" y="5868987"/>
            <a:ext cx="2028998" cy="133822"/>
          </a:xfrm>
          <a:prstGeom prst="rect">
            <a:avLst/>
          </a:prstGeom>
          <a:solidFill>
            <a:srgbClr val="8B966F"/>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Radiology</a:t>
            </a:r>
            <a:endParaRPr lang="en-US" sz="800" dirty="0">
              <a:solidFill>
                <a:schemeClr val="bg1"/>
              </a:solidFill>
              <a:latin typeface="Arial" charset="0"/>
              <a:ea typeface="Arial" charset="0"/>
              <a:cs typeface="Arial" charset="0"/>
            </a:endParaRPr>
          </a:p>
        </p:txBody>
      </p:sp>
      <p:sp>
        <p:nvSpPr>
          <p:cNvPr id="138" name="TextBox 137"/>
          <p:cNvSpPr txBox="1"/>
          <p:nvPr/>
        </p:nvSpPr>
        <p:spPr>
          <a:xfrm>
            <a:off x="6071129" y="5868987"/>
            <a:ext cx="2053687"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Surgery</a:t>
            </a:r>
            <a:endParaRPr lang="en-US" sz="800" dirty="0">
              <a:solidFill>
                <a:schemeClr val="bg1"/>
              </a:solidFill>
              <a:latin typeface="Arial" charset="0"/>
              <a:ea typeface="Arial" charset="0"/>
              <a:cs typeface="Arial" charset="0"/>
            </a:endParaRPr>
          </a:p>
        </p:txBody>
      </p:sp>
      <p:sp>
        <p:nvSpPr>
          <p:cNvPr id="139" name="TextBox 138"/>
          <p:cNvSpPr txBox="1"/>
          <p:nvPr/>
        </p:nvSpPr>
        <p:spPr>
          <a:xfrm>
            <a:off x="8111086" y="5868987"/>
            <a:ext cx="2028998" cy="133822"/>
          </a:xfrm>
          <a:prstGeom prst="rect">
            <a:avLst/>
          </a:prstGeom>
          <a:solidFill>
            <a:srgbClr val="8B966F"/>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Thoracic Surgery</a:t>
            </a:r>
            <a:endParaRPr lang="en-US" sz="800" dirty="0">
              <a:solidFill>
                <a:schemeClr val="bg1"/>
              </a:solidFill>
              <a:latin typeface="Arial" charset="0"/>
              <a:ea typeface="Arial" charset="0"/>
              <a:cs typeface="Arial" charset="0"/>
            </a:endParaRPr>
          </a:p>
        </p:txBody>
      </p:sp>
      <p:sp>
        <p:nvSpPr>
          <p:cNvPr id="140" name="TextBox 139"/>
          <p:cNvSpPr txBox="1"/>
          <p:nvPr/>
        </p:nvSpPr>
        <p:spPr>
          <a:xfrm>
            <a:off x="10140084" y="5868987"/>
            <a:ext cx="2051916"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Urology</a:t>
            </a:r>
            <a:endParaRPr lang="en-US" sz="800" dirty="0">
              <a:solidFill>
                <a:schemeClr val="bg1"/>
              </a:solidFill>
              <a:latin typeface="Arial" charset="0"/>
              <a:ea typeface="Arial" charset="0"/>
              <a:cs typeface="Arial" charset="0"/>
            </a:endParaRPr>
          </a:p>
        </p:txBody>
      </p:sp>
      <p:pic>
        <p:nvPicPr>
          <p:cNvPr id="33" name="Picture 32" descr="BoardSlide.jpg"/>
          <p:cNvPicPr>
            <a:picLocks noChangeAspect="1"/>
          </p:cNvPicPr>
          <p:nvPr/>
        </p:nvPicPr>
        <p:blipFill rotWithShape="1">
          <a:blip r:embed="rId10">
            <a:extLst>
              <a:ext uri="{28A0092B-C50C-407E-A947-70E740481C1C}">
                <a14:useLocalDpi xmlns:a14="http://schemas.microsoft.com/office/drawing/2010/main"/>
              </a:ext>
            </a:extLst>
          </a:blip>
          <a:srcRect/>
          <a:stretch/>
        </p:blipFill>
        <p:spPr>
          <a:xfrm>
            <a:off x="2366451" y="3950516"/>
            <a:ext cx="1404706" cy="884077"/>
          </a:xfrm>
          <a:prstGeom prst="rect">
            <a:avLst/>
          </a:prstGeom>
        </p:spPr>
      </p:pic>
      <p:sp>
        <p:nvSpPr>
          <p:cNvPr id="104" name="TextBox 103"/>
          <p:cNvSpPr txBox="1"/>
          <p:nvPr/>
        </p:nvSpPr>
        <p:spPr>
          <a:xfrm>
            <a:off x="2021929" y="3825228"/>
            <a:ext cx="2028998"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Medical Genetics and Genomics</a:t>
            </a:r>
            <a:endParaRPr lang="en-US" sz="800" dirty="0">
              <a:solidFill>
                <a:schemeClr val="bg1"/>
              </a:solidFill>
              <a:latin typeface="Arial" charset="0"/>
              <a:ea typeface="Arial" charset="0"/>
              <a:cs typeface="Arial" charset="0"/>
            </a:endParaRPr>
          </a:p>
        </p:txBody>
      </p:sp>
      <p:sp>
        <p:nvSpPr>
          <p:cNvPr id="98" name="TextBox 97"/>
          <p:cNvSpPr txBox="1"/>
          <p:nvPr/>
        </p:nvSpPr>
        <p:spPr>
          <a:xfrm>
            <a:off x="2021929" y="2791958"/>
            <a:ext cx="2028998"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Anesthesiology</a:t>
            </a:r>
            <a:endParaRPr lang="en-US" sz="800" dirty="0">
              <a:solidFill>
                <a:schemeClr val="bg1"/>
              </a:solidFill>
              <a:latin typeface="Arial" charset="0"/>
              <a:ea typeface="Arial" charset="0"/>
              <a:cs typeface="Arial" charset="0"/>
            </a:endParaRPr>
          </a:p>
        </p:txBody>
      </p:sp>
      <p:sp>
        <p:nvSpPr>
          <p:cNvPr id="111" name="TextBox 110"/>
          <p:cNvSpPr txBox="1"/>
          <p:nvPr/>
        </p:nvSpPr>
        <p:spPr>
          <a:xfrm>
            <a:off x="2021929" y="4800998"/>
            <a:ext cx="2028998"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Otolaryngology</a:t>
            </a:r>
            <a:endParaRPr lang="en-US" sz="800" dirty="0">
              <a:solidFill>
                <a:schemeClr val="bg1"/>
              </a:solidFill>
              <a:latin typeface="Arial" charset="0"/>
              <a:ea typeface="Arial" charset="0"/>
              <a:cs typeface="Arial" charset="0"/>
            </a:endParaRPr>
          </a:p>
        </p:txBody>
      </p:sp>
      <p:pic>
        <p:nvPicPr>
          <p:cNvPr id="24" name="Picture 23" descr="BoardSlide.jpg"/>
          <p:cNvPicPr>
            <a:picLocks noChangeAspect="1"/>
          </p:cNvPicPr>
          <p:nvPr/>
        </p:nvPicPr>
        <p:blipFill rotWithShape="1">
          <a:blip r:embed="rId11">
            <a:extLst>
              <a:ext uri="{28A0092B-C50C-407E-A947-70E740481C1C}">
                <a14:useLocalDpi xmlns:a14="http://schemas.microsoft.com/office/drawing/2010/main"/>
              </a:ext>
            </a:extLst>
          </a:blip>
          <a:srcRect/>
          <a:stretch/>
        </p:blipFill>
        <p:spPr>
          <a:xfrm>
            <a:off x="4610508" y="1905242"/>
            <a:ext cx="870007" cy="852772"/>
          </a:xfrm>
          <a:prstGeom prst="rect">
            <a:avLst/>
          </a:prstGeom>
        </p:spPr>
      </p:pic>
      <p:sp>
        <p:nvSpPr>
          <p:cNvPr id="103" name="TextBox 102"/>
          <p:cNvSpPr txBox="1"/>
          <p:nvPr/>
        </p:nvSpPr>
        <p:spPr>
          <a:xfrm>
            <a:off x="483" y="3825228"/>
            <a:ext cx="2028998" cy="133822"/>
          </a:xfrm>
          <a:prstGeom prst="rect">
            <a:avLst/>
          </a:prstGeom>
          <a:solidFill>
            <a:srgbClr val="8B966F"/>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Internal Medicine</a:t>
            </a:r>
            <a:endParaRPr lang="en-US" sz="800" dirty="0">
              <a:solidFill>
                <a:schemeClr val="bg1"/>
              </a:solidFill>
              <a:latin typeface="Arial" charset="0"/>
              <a:ea typeface="Arial" charset="0"/>
              <a:cs typeface="Arial" charset="0"/>
            </a:endParaRPr>
          </a:p>
        </p:txBody>
      </p:sp>
      <p:sp>
        <p:nvSpPr>
          <p:cNvPr id="105" name="TextBox 104"/>
          <p:cNvSpPr txBox="1"/>
          <p:nvPr/>
        </p:nvSpPr>
        <p:spPr>
          <a:xfrm>
            <a:off x="4034199" y="3825228"/>
            <a:ext cx="2028998" cy="133822"/>
          </a:xfrm>
          <a:prstGeom prst="rect">
            <a:avLst/>
          </a:prstGeom>
          <a:solidFill>
            <a:srgbClr val="8B966F"/>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Neurological Surgery</a:t>
            </a:r>
            <a:endParaRPr lang="en-US" sz="800" dirty="0">
              <a:solidFill>
                <a:schemeClr val="bg1"/>
              </a:solidFill>
              <a:latin typeface="Arial" charset="0"/>
              <a:ea typeface="Arial" charset="0"/>
              <a:cs typeface="Arial" charset="0"/>
            </a:endParaRPr>
          </a:p>
        </p:txBody>
      </p:sp>
      <p:sp>
        <p:nvSpPr>
          <p:cNvPr id="106" name="TextBox 105"/>
          <p:cNvSpPr txBox="1"/>
          <p:nvPr/>
        </p:nvSpPr>
        <p:spPr>
          <a:xfrm>
            <a:off x="6071129" y="3825228"/>
            <a:ext cx="2053687"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Nuclear Medicine</a:t>
            </a:r>
            <a:endParaRPr lang="en-US" sz="800" dirty="0">
              <a:solidFill>
                <a:schemeClr val="bg1"/>
              </a:solidFill>
              <a:latin typeface="Arial" charset="0"/>
              <a:ea typeface="Arial" charset="0"/>
              <a:cs typeface="Arial" charset="0"/>
            </a:endParaRPr>
          </a:p>
        </p:txBody>
      </p:sp>
      <p:sp>
        <p:nvSpPr>
          <p:cNvPr id="107" name="TextBox 106"/>
          <p:cNvSpPr txBox="1"/>
          <p:nvPr/>
        </p:nvSpPr>
        <p:spPr>
          <a:xfrm>
            <a:off x="8111086" y="3825228"/>
            <a:ext cx="2028998" cy="133822"/>
          </a:xfrm>
          <a:prstGeom prst="rect">
            <a:avLst/>
          </a:prstGeom>
          <a:solidFill>
            <a:srgbClr val="8B966F"/>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Obstetrics and Gynecology</a:t>
            </a:r>
            <a:endParaRPr lang="en-US" sz="800" dirty="0">
              <a:solidFill>
                <a:schemeClr val="bg1"/>
              </a:solidFill>
              <a:latin typeface="Arial" charset="0"/>
              <a:ea typeface="Arial" charset="0"/>
              <a:cs typeface="Arial" charset="0"/>
            </a:endParaRPr>
          </a:p>
        </p:txBody>
      </p:sp>
      <p:sp>
        <p:nvSpPr>
          <p:cNvPr id="108" name="TextBox 107"/>
          <p:cNvSpPr txBox="1"/>
          <p:nvPr/>
        </p:nvSpPr>
        <p:spPr>
          <a:xfrm>
            <a:off x="10140084" y="3825228"/>
            <a:ext cx="2051916"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Ophthalmology</a:t>
            </a:r>
            <a:endParaRPr lang="en-US" sz="800" dirty="0">
              <a:solidFill>
                <a:schemeClr val="bg1"/>
              </a:solidFill>
              <a:latin typeface="Arial" charset="0"/>
              <a:ea typeface="Arial" charset="0"/>
              <a:cs typeface="Arial" charset="0"/>
            </a:endParaRPr>
          </a:p>
        </p:txBody>
      </p:sp>
      <p:sp>
        <p:nvSpPr>
          <p:cNvPr id="97" name="TextBox 96"/>
          <p:cNvSpPr txBox="1"/>
          <p:nvPr/>
        </p:nvSpPr>
        <p:spPr>
          <a:xfrm>
            <a:off x="483" y="2791958"/>
            <a:ext cx="2025054" cy="133822"/>
          </a:xfrm>
          <a:prstGeom prst="rect">
            <a:avLst/>
          </a:prstGeom>
          <a:solidFill>
            <a:srgbClr val="8B966F"/>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Allergy and Immunology</a:t>
            </a:r>
            <a:endParaRPr lang="en-US" sz="800" dirty="0">
              <a:solidFill>
                <a:schemeClr val="bg1"/>
              </a:solidFill>
              <a:latin typeface="Arial" charset="0"/>
              <a:ea typeface="Arial" charset="0"/>
              <a:cs typeface="Arial" charset="0"/>
            </a:endParaRPr>
          </a:p>
        </p:txBody>
      </p:sp>
      <p:sp>
        <p:nvSpPr>
          <p:cNvPr id="99" name="TextBox 98"/>
          <p:cNvSpPr txBox="1"/>
          <p:nvPr/>
        </p:nvSpPr>
        <p:spPr>
          <a:xfrm>
            <a:off x="4034199" y="2791958"/>
            <a:ext cx="2031877" cy="133822"/>
          </a:xfrm>
          <a:prstGeom prst="rect">
            <a:avLst/>
          </a:prstGeom>
          <a:solidFill>
            <a:srgbClr val="8B966F"/>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Colon and Rectal Surgery</a:t>
            </a:r>
            <a:endParaRPr lang="en-US" sz="800" dirty="0">
              <a:solidFill>
                <a:schemeClr val="bg1"/>
              </a:solidFill>
              <a:latin typeface="Arial" charset="0"/>
              <a:ea typeface="Arial" charset="0"/>
              <a:cs typeface="Arial" charset="0"/>
            </a:endParaRPr>
          </a:p>
        </p:txBody>
      </p:sp>
      <p:sp>
        <p:nvSpPr>
          <p:cNvPr id="100" name="TextBox 99"/>
          <p:cNvSpPr txBox="1"/>
          <p:nvPr/>
        </p:nvSpPr>
        <p:spPr>
          <a:xfrm>
            <a:off x="6071129" y="2791958"/>
            <a:ext cx="2055854"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Dermatology</a:t>
            </a:r>
            <a:endParaRPr lang="en-US" sz="800" dirty="0">
              <a:solidFill>
                <a:schemeClr val="bg1"/>
              </a:solidFill>
              <a:latin typeface="Arial" charset="0"/>
              <a:ea typeface="Arial" charset="0"/>
              <a:cs typeface="Arial" charset="0"/>
            </a:endParaRPr>
          </a:p>
        </p:txBody>
      </p:sp>
      <p:sp>
        <p:nvSpPr>
          <p:cNvPr id="101" name="TextBox 100"/>
          <p:cNvSpPr txBox="1"/>
          <p:nvPr/>
        </p:nvSpPr>
        <p:spPr>
          <a:xfrm>
            <a:off x="8111086" y="2791958"/>
            <a:ext cx="2028998" cy="133822"/>
          </a:xfrm>
          <a:prstGeom prst="rect">
            <a:avLst/>
          </a:prstGeom>
          <a:solidFill>
            <a:srgbClr val="8B966F"/>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Emergency Medicine</a:t>
            </a:r>
            <a:endParaRPr lang="en-US" sz="800" dirty="0">
              <a:solidFill>
                <a:schemeClr val="bg1"/>
              </a:solidFill>
              <a:latin typeface="Arial" charset="0"/>
              <a:ea typeface="Arial" charset="0"/>
              <a:cs typeface="Arial" charset="0"/>
            </a:endParaRPr>
          </a:p>
        </p:txBody>
      </p:sp>
      <p:sp>
        <p:nvSpPr>
          <p:cNvPr id="102" name="TextBox 101"/>
          <p:cNvSpPr txBox="1"/>
          <p:nvPr/>
        </p:nvSpPr>
        <p:spPr>
          <a:xfrm>
            <a:off x="10140084" y="2791958"/>
            <a:ext cx="2051916" cy="133822"/>
          </a:xfrm>
          <a:prstGeom prst="rect">
            <a:avLst/>
          </a:prstGeom>
          <a:solidFill>
            <a:srgbClr val="AAB586"/>
          </a:solidFill>
        </p:spPr>
        <p:txBody>
          <a:bodyPr wrap="square" tIns="0" bIns="0" rtlCol="0">
            <a:noAutofit/>
          </a:bodyPr>
          <a:lstStyle/>
          <a:p>
            <a:pPr algn="ctr"/>
            <a:r>
              <a:rPr lang="en-US" sz="800" dirty="0" smtClean="0">
                <a:solidFill>
                  <a:schemeClr val="bg1"/>
                </a:solidFill>
                <a:latin typeface="Arial" charset="0"/>
                <a:ea typeface="Arial" charset="0"/>
                <a:cs typeface="Arial" charset="0"/>
              </a:rPr>
              <a:t>Family Medicine</a:t>
            </a:r>
            <a:endParaRPr lang="en-US" sz="800" dirty="0">
              <a:solidFill>
                <a:schemeClr val="bg1"/>
              </a:solidFill>
              <a:latin typeface="Arial" charset="0"/>
              <a:ea typeface="Arial" charset="0"/>
              <a:cs typeface="Arial" charset="0"/>
            </a:endParaRPr>
          </a:p>
        </p:txBody>
      </p:sp>
      <p:sp>
        <p:nvSpPr>
          <p:cNvPr id="2" name="Title 1"/>
          <p:cNvSpPr>
            <a:spLocks noGrp="1"/>
          </p:cNvSpPr>
          <p:nvPr>
            <p:ph type="title"/>
          </p:nvPr>
        </p:nvSpPr>
        <p:spPr/>
        <p:txBody>
          <a:bodyPr>
            <a:normAutofit/>
          </a:bodyPr>
          <a:lstStyle/>
          <a:p>
            <a:r>
              <a:rPr lang="en-US" sz="3600" b="0" dirty="0" smtClean="0">
                <a:latin typeface="Gill Sans MT" panose="020B0502020104020203" pitchFamily="34" charset="0"/>
                <a:ea typeface="Arial" charset="0"/>
                <a:cs typeface="Arial" charset="0"/>
              </a:rPr>
              <a:t>About ABMS</a:t>
            </a:r>
            <a:endParaRPr lang="en-US" sz="3600" b="0" dirty="0">
              <a:latin typeface="Gill Sans MT" panose="020B0502020104020203" pitchFamily="34" charset="0"/>
              <a:ea typeface="Arial" charset="0"/>
              <a:cs typeface="Arial" charset="0"/>
            </a:endParaRPr>
          </a:p>
        </p:txBody>
      </p:sp>
      <p:sp>
        <p:nvSpPr>
          <p:cNvPr id="14" name="TextBox 13"/>
          <p:cNvSpPr txBox="1"/>
          <p:nvPr/>
        </p:nvSpPr>
        <p:spPr>
          <a:xfrm>
            <a:off x="914400" y="1163478"/>
            <a:ext cx="10363200" cy="646331"/>
          </a:xfrm>
          <a:prstGeom prst="rect">
            <a:avLst/>
          </a:prstGeom>
          <a:noFill/>
        </p:spPr>
        <p:txBody>
          <a:bodyPr wrap="square" rtlCol="0">
            <a:spAutoFit/>
          </a:bodyPr>
          <a:lstStyle/>
          <a:p>
            <a:pPr algn="ctr"/>
            <a:r>
              <a:rPr lang="en-US" b="1" dirty="0" smtClean="0">
                <a:latin typeface="Gill Sans MT" panose="020B0502020104020203" pitchFamily="34" charset="0"/>
                <a:ea typeface="Arial" charset="0"/>
                <a:cs typeface="Arial" charset="0"/>
              </a:rPr>
              <a:t>24 Member Boards </a:t>
            </a:r>
            <a:r>
              <a:rPr lang="en-US" dirty="0" smtClean="0">
                <a:latin typeface="Gill Sans MT" panose="020B0502020104020203" pitchFamily="34" charset="0"/>
                <a:ea typeface="Arial" charset="0"/>
                <a:cs typeface="Arial" charset="0"/>
              </a:rPr>
              <a:t>set their MOC program requirements (in compliance with the MOC Standards) that define the education, training and additional assessment requirements for certification.  </a:t>
            </a:r>
            <a:endParaRPr lang="en-US" dirty="0">
              <a:latin typeface="Gill Sans MT" panose="020B0502020104020203" pitchFamily="34" charset="0"/>
              <a:ea typeface="Arial" charset="0"/>
              <a:cs typeface="Arial" charset="0"/>
            </a:endParaRPr>
          </a:p>
        </p:txBody>
      </p:sp>
      <p:pic>
        <p:nvPicPr>
          <p:cNvPr id="15" name="Picture 14"/>
          <p:cNvPicPr>
            <a:picLocks noChangeAspect="1"/>
          </p:cNvPicPr>
          <p:nvPr/>
        </p:nvPicPr>
        <p:blipFill>
          <a:blip r:embed="rId12"/>
          <a:stretch>
            <a:fillRect/>
          </a:stretch>
        </p:blipFill>
        <p:spPr>
          <a:xfrm>
            <a:off x="633803" y="1992357"/>
            <a:ext cx="728092" cy="642990"/>
          </a:xfrm>
          <a:prstGeom prst="rect">
            <a:avLst/>
          </a:prstGeom>
        </p:spPr>
      </p:pic>
      <p:pic>
        <p:nvPicPr>
          <p:cNvPr id="16" name="Picture 15" descr="BoardSlide.jpg"/>
          <p:cNvPicPr>
            <a:picLocks noChangeAspect="1"/>
          </p:cNvPicPr>
          <p:nvPr/>
        </p:nvPicPr>
        <p:blipFill rotWithShape="1">
          <a:blip r:embed="rId13">
            <a:extLst>
              <a:ext uri="{28A0092B-C50C-407E-A947-70E740481C1C}">
                <a14:useLocalDpi xmlns:a14="http://schemas.microsoft.com/office/drawing/2010/main"/>
              </a:ext>
            </a:extLst>
          </a:blip>
          <a:srcRect/>
          <a:stretch/>
        </p:blipFill>
        <p:spPr>
          <a:xfrm>
            <a:off x="6715775" y="1979539"/>
            <a:ext cx="818736" cy="728045"/>
          </a:xfrm>
          <a:prstGeom prst="rect">
            <a:avLst/>
          </a:prstGeom>
        </p:spPr>
      </p:pic>
      <p:pic>
        <p:nvPicPr>
          <p:cNvPr id="17" name="Picture 16" descr="BoardSlide.jpg"/>
          <p:cNvPicPr>
            <a:picLocks noChangeAspect="1"/>
          </p:cNvPicPr>
          <p:nvPr/>
        </p:nvPicPr>
        <p:blipFill rotWithShape="1">
          <a:blip r:embed="rId14">
            <a:extLst>
              <a:ext uri="{28A0092B-C50C-407E-A947-70E740481C1C}">
                <a14:useLocalDpi xmlns:a14="http://schemas.microsoft.com/office/drawing/2010/main"/>
              </a:ext>
            </a:extLst>
          </a:blip>
          <a:srcRect r="72007" b="3852"/>
          <a:stretch/>
        </p:blipFill>
        <p:spPr>
          <a:xfrm>
            <a:off x="741411" y="3175821"/>
            <a:ext cx="513148" cy="512481"/>
          </a:xfrm>
          <a:prstGeom prst="rect">
            <a:avLst/>
          </a:prstGeom>
        </p:spPr>
      </p:pic>
      <p:pic>
        <p:nvPicPr>
          <p:cNvPr id="18" name="Picture 17"/>
          <p:cNvPicPr>
            <a:picLocks noChangeAspect="1"/>
          </p:cNvPicPr>
          <p:nvPr/>
        </p:nvPicPr>
        <p:blipFill rotWithShape="1">
          <a:blip r:embed="rId15"/>
          <a:srcRect r="54652" b="1348"/>
          <a:stretch/>
        </p:blipFill>
        <p:spPr>
          <a:xfrm>
            <a:off x="6690829" y="4020956"/>
            <a:ext cx="714282" cy="710228"/>
          </a:xfrm>
          <a:prstGeom prst="rect">
            <a:avLst/>
          </a:prstGeom>
        </p:spPr>
      </p:pic>
      <p:pic>
        <p:nvPicPr>
          <p:cNvPr id="21" name="Picture 20" descr="BoardSlide.jpg"/>
          <p:cNvPicPr>
            <a:picLocks noChangeAspect="1"/>
          </p:cNvPicPr>
          <p:nvPr/>
        </p:nvPicPr>
        <p:blipFill rotWithShape="1">
          <a:blip r:embed="rId16">
            <a:extLst>
              <a:ext uri="{28A0092B-C50C-407E-A947-70E740481C1C}">
                <a14:useLocalDpi xmlns:a14="http://schemas.microsoft.com/office/drawing/2010/main"/>
              </a:ext>
            </a:extLst>
          </a:blip>
          <a:srcRect/>
          <a:stretch/>
        </p:blipFill>
        <p:spPr>
          <a:xfrm>
            <a:off x="8525373" y="3046554"/>
            <a:ext cx="1248663" cy="693276"/>
          </a:xfrm>
          <a:prstGeom prst="rect">
            <a:avLst/>
          </a:prstGeom>
        </p:spPr>
      </p:pic>
      <p:pic>
        <p:nvPicPr>
          <p:cNvPr id="22" name="Picture 21" descr="BoardSlide.jpg"/>
          <p:cNvPicPr>
            <a:picLocks noChangeAspect="1"/>
          </p:cNvPicPr>
          <p:nvPr/>
        </p:nvPicPr>
        <p:blipFill rotWithShape="1">
          <a:blip r:embed="rId17">
            <a:extLst>
              <a:ext uri="{28A0092B-C50C-407E-A947-70E740481C1C}">
                <a14:useLocalDpi xmlns:a14="http://schemas.microsoft.com/office/drawing/2010/main"/>
              </a:ext>
            </a:extLst>
          </a:blip>
          <a:srcRect/>
          <a:stretch/>
        </p:blipFill>
        <p:spPr>
          <a:xfrm>
            <a:off x="10694624" y="3006318"/>
            <a:ext cx="1005251" cy="769621"/>
          </a:xfrm>
          <a:prstGeom prst="rect">
            <a:avLst/>
          </a:prstGeom>
        </p:spPr>
      </p:pic>
      <p:pic>
        <p:nvPicPr>
          <p:cNvPr id="25" name="Picture 24" descr="BoardSlide.jpg"/>
          <p:cNvPicPr>
            <a:picLocks noChangeAspect="1"/>
          </p:cNvPicPr>
          <p:nvPr/>
        </p:nvPicPr>
        <p:blipFill rotWithShape="1">
          <a:blip r:embed="rId18">
            <a:extLst>
              <a:ext uri="{28A0092B-C50C-407E-A947-70E740481C1C}">
                <a14:useLocalDpi xmlns:a14="http://schemas.microsoft.com/office/drawing/2010/main"/>
              </a:ext>
            </a:extLst>
          </a:blip>
          <a:srcRect/>
          <a:stretch/>
        </p:blipFill>
        <p:spPr>
          <a:xfrm>
            <a:off x="2527943" y="2027939"/>
            <a:ext cx="1059337" cy="654043"/>
          </a:xfrm>
          <a:prstGeom prst="rect">
            <a:avLst/>
          </a:prstGeom>
        </p:spPr>
      </p:pic>
      <p:pic>
        <p:nvPicPr>
          <p:cNvPr id="26" name="Picture 25" descr="BoardSlide.jpg"/>
          <p:cNvPicPr>
            <a:picLocks noChangeAspect="1"/>
          </p:cNvPicPr>
          <p:nvPr/>
        </p:nvPicPr>
        <p:blipFill rotWithShape="1">
          <a:blip r:embed="rId19">
            <a:extLst>
              <a:ext uri="{28A0092B-C50C-407E-A947-70E740481C1C}">
                <a14:useLocalDpi xmlns:a14="http://schemas.microsoft.com/office/drawing/2010/main"/>
              </a:ext>
            </a:extLst>
          </a:blip>
          <a:srcRect/>
          <a:stretch/>
        </p:blipFill>
        <p:spPr>
          <a:xfrm>
            <a:off x="4649851" y="3012668"/>
            <a:ext cx="831693" cy="742360"/>
          </a:xfrm>
          <a:prstGeom prst="rect">
            <a:avLst/>
          </a:prstGeom>
        </p:spPr>
      </p:pic>
      <p:pic>
        <p:nvPicPr>
          <p:cNvPr id="28" name="Picture 27" descr="BoardSlide.jpg"/>
          <p:cNvPicPr>
            <a:picLocks noChangeAspect="1"/>
          </p:cNvPicPr>
          <p:nvPr/>
        </p:nvPicPr>
        <p:blipFill rotWithShape="1">
          <a:blip r:embed="rId20">
            <a:extLst>
              <a:ext uri="{28A0092B-C50C-407E-A947-70E740481C1C}">
                <a14:useLocalDpi xmlns:a14="http://schemas.microsoft.com/office/drawing/2010/main"/>
              </a:ext>
            </a:extLst>
          </a:blip>
          <a:srcRect/>
          <a:stretch/>
        </p:blipFill>
        <p:spPr>
          <a:xfrm>
            <a:off x="10774457" y="1931776"/>
            <a:ext cx="763493" cy="790333"/>
          </a:xfrm>
          <a:prstGeom prst="rect">
            <a:avLst/>
          </a:prstGeom>
        </p:spPr>
      </p:pic>
      <p:pic>
        <p:nvPicPr>
          <p:cNvPr id="31" name="Picture 30" descr="BoardSlide.jpg"/>
          <p:cNvPicPr>
            <a:picLocks noChangeAspect="1"/>
          </p:cNvPicPr>
          <p:nvPr/>
        </p:nvPicPr>
        <p:blipFill rotWithShape="1">
          <a:blip r:embed="rId21">
            <a:extLst>
              <a:ext uri="{28A0092B-C50C-407E-A947-70E740481C1C}">
                <a14:useLocalDpi xmlns:a14="http://schemas.microsoft.com/office/drawing/2010/main"/>
              </a:ext>
            </a:extLst>
          </a:blip>
          <a:srcRect/>
          <a:stretch/>
        </p:blipFill>
        <p:spPr>
          <a:xfrm>
            <a:off x="10629977" y="3989817"/>
            <a:ext cx="902625" cy="834865"/>
          </a:xfrm>
          <a:prstGeom prst="rect">
            <a:avLst/>
          </a:prstGeom>
        </p:spPr>
      </p:pic>
      <p:pic>
        <p:nvPicPr>
          <p:cNvPr id="32" name="Picture 31" descr="BoardSlide.jpg"/>
          <p:cNvPicPr>
            <a:picLocks noChangeAspect="1"/>
          </p:cNvPicPr>
          <p:nvPr/>
        </p:nvPicPr>
        <p:blipFill rotWithShape="1">
          <a:blip r:embed="rId22">
            <a:extLst>
              <a:ext uri="{28A0092B-C50C-407E-A947-70E740481C1C}">
                <a14:useLocalDpi xmlns:a14="http://schemas.microsoft.com/office/drawing/2010/main"/>
              </a:ext>
            </a:extLst>
          </a:blip>
          <a:srcRect/>
          <a:stretch/>
        </p:blipFill>
        <p:spPr>
          <a:xfrm>
            <a:off x="4648019" y="4005554"/>
            <a:ext cx="818158" cy="748940"/>
          </a:xfrm>
          <a:prstGeom prst="rect">
            <a:avLst/>
          </a:prstGeom>
        </p:spPr>
      </p:pic>
      <p:pic>
        <p:nvPicPr>
          <p:cNvPr id="35" name="Picture 34" descr="BoardSlide.jpg"/>
          <p:cNvPicPr>
            <a:picLocks noChangeAspect="1"/>
          </p:cNvPicPr>
          <p:nvPr/>
        </p:nvPicPr>
        <p:blipFill rotWithShape="1">
          <a:blip r:embed="rId23">
            <a:extLst>
              <a:ext uri="{28A0092B-C50C-407E-A947-70E740481C1C}">
                <a14:useLocalDpi xmlns:a14="http://schemas.microsoft.com/office/drawing/2010/main"/>
              </a:ext>
            </a:extLst>
          </a:blip>
          <a:srcRect/>
          <a:stretch/>
        </p:blipFill>
        <p:spPr>
          <a:xfrm>
            <a:off x="714306" y="4009813"/>
            <a:ext cx="645050" cy="746861"/>
          </a:xfrm>
          <a:prstGeom prst="rect">
            <a:avLst/>
          </a:prstGeom>
        </p:spPr>
      </p:pic>
      <p:pic>
        <p:nvPicPr>
          <p:cNvPr id="36" name="Picture 35" descr="BoardSlide.jpg"/>
          <p:cNvPicPr>
            <a:picLocks noChangeAspect="1"/>
          </p:cNvPicPr>
          <p:nvPr/>
        </p:nvPicPr>
        <p:blipFill rotWithShape="1">
          <a:blip r:embed="rId24">
            <a:extLst>
              <a:ext uri="{28A0092B-C50C-407E-A947-70E740481C1C}">
                <a14:useLocalDpi xmlns:a14="http://schemas.microsoft.com/office/drawing/2010/main"/>
              </a:ext>
            </a:extLst>
          </a:blip>
          <a:srcRect/>
          <a:stretch/>
        </p:blipFill>
        <p:spPr>
          <a:xfrm>
            <a:off x="2438576" y="3107702"/>
            <a:ext cx="1138723" cy="580600"/>
          </a:xfrm>
          <a:prstGeom prst="rect">
            <a:avLst/>
          </a:prstGeom>
        </p:spPr>
      </p:pic>
      <p:pic>
        <p:nvPicPr>
          <p:cNvPr id="38" name="Picture 37" descr="BoardSlide.jpg"/>
          <p:cNvPicPr>
            <a:picLocks noChangeAspect="1"/>
          </p:cNvPicPr>
          <p:nvPr/>
        </p:nvPicPr>
        <p:blipFill rotWithShape="1">
          <a:blip r:embed="rId25">
            <a:extLst>
              <a:ext uri="{28A0092B-C50C-407E-A947-70E740481C1C}">
                <a14:useLocalDpi xmlns:a14="http://schemas.microsoft.com/office/drawing/2010/main"/>
              </a:ext>
            </a:extLst>
          </a:blip>
          <a:srcRect/>
          <a:stretch/>
        </p:blipFill>
        <p:spPr>
          <a:xfrm>
            <a:off x="8767425" y="1875652"/>
            <a:ext cx="686935" cy="898897"/>
          </a:xfrm>
          <a:prstGeom prst="rect">
            <a:avLst/>
          </a:prstGeom>
        </p:spPr>
      </p:pic>
      <p:sp>
        <p:nvSpPr>
          <p:cNvPr id="110" name="TextBox 109"/>
          <p:cNvSpPr txBox="1"/>
          <p:nvPr/>
        </p:nvSpPr>
        <p:spPr>
          <a:xfrm>
            <a:off x="483" y="4800998"/>
            <a:ext cx="2040126" cy="133822"/>
          </a:xfrm>
          <a:prstGeom prst="rect">
            <a:avLst/>
          </a:prstGeom>
          <a:solidFill>
            <a:srgbClr val="8B966F"/>
          </a:solidFill>
        </p:spPr>
        <p:txBody>
          <a:bodyPr wrap="square" tIns="0" bIns="0" rtlCol="0">
            <a:noAutofit/>
          </a:bodyPr>
          <a:lstStyle/>
          <a:p>
            <a:pPr algn="ctr"/>
            <a:r>
              <a:rPr lang="en-US" sz="800" dirty="0" err="1" smtClean="0">
                <a:solidFill>
                  <a:schemeClr val="bg1"/>
                </a:solidFill>
                <a:latin typeface="Arial" charset="0"/>
                <a:ea typeface="Arial" charset="0"/>
                <a:cs typeface="Arial" charset="0"/>
              </a:rPr>
              <a:t>Orthopaedic</a:t>
            </a:r>
            <a:r>
              <a:rPr lang="en-US" sz="800" dirty="0" smtClean="0">
                <a:solidFill>
                  <a:schemeClr val="bg1"/>
                </a:solidFill>
                <a:latin typeface="Arial" charset="0"/>
                <a:ea typeface="Arial" charset="0"/>
                <a:cs typeface="Arial" charset="0"/>
              </a:rPr>
              <a:t> Surgery</a:t>
            </a:r>
            <a:endParaRPr lang="en-US" sz="800" dirty="0">
              <a:solidFill>
                <a:schemeClr val="bg1"/>
              </a:solidFill>
              <a:latin typeface="Arial" charset="0"/>
              <a:ea typeface="Arial" charset="0"/>
              <a:cs typeface="Arial" charset="0"/>
            </a:endParaRPr>
          </a:p>
        </p:txBody>
      </p:sp>
      <p:sp>
        <p:nvSpPr>
          <p:cNvPr id="112" name="TextBox 111"/>
          <p:cNvSpPr txBox="1"/>
          <p:nvPr/>
        </p:nvSpPr>
        <p:spPr>
          <a:xfrm>
            <a:off x="4034199" y="4800998"/>
            <a:ext cx="2028998" cy="133822"/>
          </a:xfrm>
          <a:prstGeom prst="rect">
            <a:avLst/>
          </a:prstGeom>
          <a:solidFill>
            <a:srgbClr val="8B966F"/>
          </a:solidFill>
        </p:spPr>
        <p:txBody>
          <a:bodyPr wrap="square" tIns="0" bIns="0" rtlCol="0">
            <a:noAutofit/>
          </a:bodyPr>
          <a:lstStyle/>
          <a:p>
            <a:pPr algn="ctr"/>
            <a:r>
              <a:rPr lang="en-US" sz="800" smtClean="0">
                <a:solidFill>
                  <a:schemeClr val="bg1"/>
                </a:solidFill>
                <a:latin typeface="Arial" charset="0"/>
                <a:ea typeface="Arial" charset="0"/>
                <a:cs typeface="Arial" charset="0"/>
              </a:rPr>
              <a:t>Pathology</a:t>
            </a:r>
            <a:endParaRPr lang="en-US" sz="800">
              <a:solidFill>
                <a:schemeClr val="bg1"/>
              </a:solidFill>
              <a:latin typeface="Arial" charset="0"/>
              <a:ea typeface="Arial" charset="0"/>
              <a:cs typeface="Arial" charset="0"/>
            </a:endParaRPr>
          </a:p>
        </p:txBody>
      </p:sp>
      <p:sp>
        <p:nvSpPr>
          <p:cNvPr id="113" name="TextBox 112"/>
          <p:cNvSpPr txBox="1"/>
          <p:nvPr/>
        </p:nvSpPr>
        <p:spPr>
          <a:xfrm>
            <a:off x="6071129" y="4800998"/>
            <a:ext cx="2053687" cy="133822"/>
          </a:xfrm>
          <a:prstGeom prst="rect">
            <a:avLst/>
          </a:prstGeom>
          <a:solidFill>
            <a:srgbClr val="AAB586"/>
          </a:solidFill>
        </p:spPr>
        <p:txBody>
          <a:bodyPr wrap="square" tIns="0" bIns="0" rtlCol="0">
            <a:noAutofit/>
          </a:bodyPr>
          <a:lstStyle/>
          <a:p>
            <a:pPr algn="ctr"/>
            <a:r>
              <a:rPr lang="en-US" sz="800" smtClean="0">
                <a:solidFill>
                  <a:schemeClr val="bg1"/>
                </a:solidFill>
                <a:latin typeface="Arial" charset="0"/>
                <a:ea typeface="Arial" charset="0"/>
                <a:cs typeface="Arial" charset="0"/>
              </a:rPr>
              <a:t>Pediatrics</a:t>
            </a:r>
            <a:endParaRPr lang="en-US" sz="800">
              <a:solidFill>
                <a:schemeClr val="bg1"/>
              </a:solidFill>
              <a:latin typeface="Arial" charset="0"/>
              <a:ea typeface="Arial" charset="0"/>
              <a:cs typeface="Arial" charset="0"/>
            </a:endParaRPr>
          </a:p>
        </p:txBody>
      </p:sp>
      <p:sp>
        <p:nvSpPr>
          <p:cNvPr id="114" name="TextBox 113"/>
          <p:cNvSpPr txBox="1"/>
          <p:nvPr/>
        </p:nvSpPr>
        <p:spPr>
          <a:xfrm>
            <a:off x="8111086" y="4800998"/>
            <a:ext cx="2028998" cy="133822"/>
          </a:xfrm>
          <a:prstGeom prst="rect">
            <a:avLst/>
          </a:prstGeom>
          <a:solidFill>
            <a:srgbClr val="8B966F"/>
          </a:solidFill>
        </p:spPr>
        <p:txBody>
          <a:bodyPr wrap="square" tIns="0" bIns="0" rtlCol="0">
            <a:noAutofit/>
          </a:bodyPr>
          <a:lstStyle/>
          <a:p>
            <a:pPr algn="ctr"/>
            <a:r>
              <a:rPr lang="en-US" sz="800" smtClean="0">
                <a:solidFill>
                  <a:schemeClr val="bg1"/>
                </a:solidFill>
                <a:latin typeface="Arial" charset="0"/>
                <a:ea typeface="Arial" charset="0"/>
                <a:cs typeface="Arial" charset="0"/>
              </a:rPr>
              <a:t>Physical Medicine and Rehabilitation</a:t>
            </a:r>
            <a:endParaRPr lang="en-US" sz="800">
              <a:solidFill>
                <a:schemeClr val="bg1"/>
              </a:solidFill>
              <a:latin typeface="Arial" charset="0"/>
              <a:ea typeface="Arial" charset="0"/>
              <a:cs typeface="Arial" charset="0"/>
            </a:endParaRPr>
          </a:p>
        </p:txBody>
      </p:sp>
      <p:cxnSp>
        <p:nvCxnSpPr>
          <p:cNvPr id="119" name="Straight Connector 118"/>
          <p:cNvCxnSpPr/>
          <p:nvPr/>
        </p:nvCxnSpPr>
        <p:spPr>
          <a:xfrm>
            <a:off x="4034199" y="1923293"/>
            <a:ext cx="0" cy="40795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9" name="Picture 108" descr="BoardSlide.jpg"/>
          <p:cNvPicPr>
            <a:picLocks noChangeAspect="1"/>
          </p:cNvPicPr>
          <p:nvPr/>
        </p:nvPicPr>
        <p:blipFill rotWithShape="1">
          <a:blip r:embed="rId26">
            <a:extLst>
              <a:ext uri="{28A0092B-C50C-407E-A947-70E740481C1C}">
                <a14:useLocalDpi xmlns:a14="http://schemas.microsoft.com/office/drawing/2010/main"/>
              </a:ext>
            </a:extLst>
          </a:blip>
          <a:srcRect/>
          <a:stretch/>
        </p:blipFill>
        <p:spPr>
          <a:xfrm>
            <a:off x="6683424" y="2991858"/>
            <a:ext cx="802486" cy="752852"/>
          </a:xfrm>
          <a:prstGeom prst="rect">
            <a:avLst/>
          </a:prstGeom>
        </p:spPr>
      </p:pic>
      <p:sp>
        <p:nvSpPr>
          <p:cNvPr id="115" name="TextBox 114"/>
          <p:cNvSpPr txBox="1"/>
          <p:nvPr/>
        </p:nvSpPr>
        <p:spPr>
          <a:xfrm>
            <a:off x="10140084" y="4800998"/>
            <a:ext cx="2051916" cy="133822"/>
          </a:xfrm>
          <a:prstGeom prst="rect">
            <a:avLst/>
          </a:prstGeom>
          <a:solidFill>
            <a:srgbClr val="AAB586"/>
          </a:solidFill>
        </p:spPr>
        <p:txBody>
          <a:bodyPr wrap="square" tIns="0" bIns="0" rtlCol="0">
            <a:noAutofit/>
          </a:bodyPr>
          <a:lstStyle/>
          <a:p>
            <a:pPr algn="ctr"/>
            <a:r>
              <a:rPr lang="en-US" sz="800" smtClean="0">
                <a:solidFill>
                  <a:schemeClr val="bg1"/>
                </a:solidFill>
                <a:latin typeface="Arial" charset="0"/>
                <a:ea typeface="Arial" charset="0"/>
                <a:cs typeface="Arial" charset="0"/>
              </a:rPr>
              <a:t>Plastic Surgery</a:t>
            </a:r>
            <a:endParaRPr lang="en-US" sz="800">
              <a:solidFill>
                <a:schemeClr val="bg1"/>
              </a:solidFill>
              <a:latin typeface="Arial" charset="0"/>
              <a:ea typeface="Arial" charset="0"/>
              <a:cs typeface="Arial" charset="0"/>
            </a:endParaRPr>
          </a:p>
        </p:txBody>
      </p:sp>
      <p:cxnSp>
        <p:nvCxnSpPr>
          <p:cNvPr id="65" name="Straight Connector 64"/>
          <p:cNvCxnSpPr/>
          <p:nvPr/>
        </p:nvCxnSpPr>
        <p:spPr>
          <a:xfrm flipH="1" flipV="1">
            <a:off x="2021929" y="1904132"/>
            <a:ext cx="25640" cy="4091887"/>
          </a:xfrm>
          <a:prstGeom prst="line">
            <a:avLst/>
          </a:prstGeom>
          <a:ln w="63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8111086" y="1904131"/>
            <a:ext cx="0" cy="4091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10140084" y="1904131"/>
            <a:ext cx="0" cy="4091888"/>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6063197" y="1923293"/>
            <a:ext cx="0" cy="4079516"/>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264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reeform 69"/>
          <p:cNvSpPr/>
          <p:nvPr/>
        </p:nvSpPr>
        <p:spPr>
          <a:xfrm>
            <a:off x="4768818" y="1289590"/>
            <a:ext cx="2526631" cy="1775861"/>
          </a:xfrm>
          <a:custGeom>
            <a:avLst/>
            <a:gdLst>
              <a:gd name="connsiteX0" fmla="*/ 0 w 2526631"/>
              <a:gd name="connsiteY0" fmla="*/ 0 h 1775861"/>
              <a:gd name="connsiteX1" fmla="*/ 0 w 2526631"/>
              <a:gd name="connsiteY1" fmla="*/ 1275347 h 1775861"/>
              <a:gd name="connsiteX2" fmla="*/ 1337911 w 2526631"/>
              <a:gd name="connsiteY2" fmla="*/ 1775861 h 1775861"/>
              <a:gd name="connsiteX3" fmla="*/ 2526631 w 2526631"/>
              <a:gd name="connsiteY3" fmla="*/ 1270534 h 1775861"/>
              <a:gd name="connsiteX4" fmla="*/ 2526631 w 2526631"/>
              <a:gd name="connsiteY4" fmla="*/ 4812 h 1775861"/>
              <a:gd name="connsiteX5" fmla="*/ 0 w 2526631"/>
              <a:gd name="connsiteY5" fmla="*/ 0 h 17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6631" h="1775861">
                <a:moveTo>
                  <a:pt x="0" y="0"/>
                </a:moveTo>
                <a:lnTo>
                  <a:pt x="0" y="1275347"/>
                </a:lnTo>
                <a:lnTo>
                  <a:pt x="1337911" y="1775861"/>
                </a:lnTo>
                <a:lnTo>
                  <a:pt x="2526631" y="1270534"/>
                </a:lnTo>
                <a:lnTo>
                  <a:pt x="2526631" y="4812"/>
                </a:lnTo>
                <a:lnTo>
                  <a:pt x="0" y="0"/>
                </a:lnTo>
                <a:close/>
              </a:path>
            </a:pathLst>
          </a:custGeom>
          <a:solidFill>
            <a:srgbClr val="336F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sz="3600" dirty="0">
                <a:latin typeface="Gill Sans MT" panose="020B0502020104020203" pitchFamily="34" charset="0"/>
                <a:ea typeface="Arial" charset="0"/>
                <a:cs typeface="Arial" charset="0"/>
              </a:rPr>
              <a:t>ABMS Board Certification and MOC</a:t>
            </a:r>
            <a:endParaRPr lang="en-US" sz="3600" dirty="0">
              <a:latin typeface="Gill Sans MT" panose="020B0502020104020203" pitchFamily="34" charset="0"/>
            </a:endParaRPr>
          </a:p>
        </p:txBody>
      </p:sp>
      <p:sp>
        <p:nvSpPr>
          <p:cNvPr id="27" name="TextBox 26"/>
          <p:cNvSpPr txBox="1"/>
          <p:nvPr/>
        </p:nvSpPr>
        <p:spPr>
          <a:xfrm>
            <a:off x="4210500" y="3180755"/>
            <a:ext cx="3771000" cy="1107996"/>
          </a:xfrm>
          <a:prstGeom prst="rect">
            <a:avLst/>
          </a:prstGeom>
          <a:noFill/>
        </p:spPr>
        <p:txBody>
          <a:bodyPr wrap="square" rtlCol="0">
            <a:spAutoFit/>
          </a:bodyPr>
          <a:lstStyle/>
          <a:p>
            <a:pPr algn="ctr"/>
            <a:r>
              <a:rPr lang="en-US" sz="6600" b="1" smtClean="0">
                <a:solidFill>
                  <a:srgbClr val="336F5A"/>
                </a:solidFill>
                <a:latin typeface="Arial" charset="0"/>
                <a:ea typeface="Arial" charset="0"/>
                <a:cs typeface="Arial" charset="0"/>
              </a:rPr>
              <a:t>550,000</a:t>
            </a:r>
            <a:endParaRPr lang="en-US" sz="6600" b="1">
              <a:solidFill>
                <a:srgbClr val="336F5A"/>
              </a:solidFill>
              <a:latin typeface="Arial" charset="0"/>
              <a:ea typeface="Arial" charset="0"/>
              <a:cs typeface="Arial" charset="0"/>
            </a:endParaRPr>
          </a:p>
        </p:txBody>
      </p:sp>
      <p:sp>
        <p:nvSpPr>
          <p:cNvPr id="28" name="TextBox 27"/>
          <p:cNvSpPr txBox="1"/>
          <p:nvPr/>
        </p:nvSpPr>
        <p:spPr>
          <a:xfrm>
            <a:off x="4506964" y="4105648"/>
            <a:ext cx="3178071" cy="1200329"/>
          </a:xfrm>
          <a:prstGeom prst="rect">
            <a:avLst/>
          </a:prstGeom>
          <a:noFill/>
        </p:spPr>
        <p:txBody>
          <a:bodyPr wrap="square" rtlCol="0">
            <a:spAutoFit/>
          </a:bodyPr>
          <a:lstStyle/>
          <a:p>
            <a:pPr algn="ctr"/>
            <a:r>
              <a:rPr lang="en-US" sz="2400" dirty="0">
                <a:latin typeface="Gill Sans MT" panose="020B0502020104020203" pitchFamily="34" charset="0"/>
                <a:ea typeface="Arial" charset="0"/>
                <a:cs typeface="Arial" charset="0"/>
              </a:rPr>
              <a:t>diplomates are currently participating in MOC.</a:t>
            </a:r>
          </a:p>
        </p:txBody>
      </p:sp>
      <p:sp>
        <p:nvSpPr>
          <p:cNvPr id="29" name="TextBox 28"/>
          <p:cNvSpPr txBox="1"/>
          <p:nvPr/>
        </p:nvSpPr>
        <p:spPr>
          <a:xfrm>
            <a:off x="456290" y="6417084"/>
            <a:ext cx="2586969" cy="246221"/>
          </a:xfrm>
          <a:prstGeom prst="rect">
            <a:avLst/>
          </a:prstGeom>
          <a:noFill/>
        </p:spPr>
        <p:txBody>
          <a:bodyPr wrap="square" rtlCol="0">
            <a:spAutoFit/>
          </a:bodyPr>
          <a:lstStyle/>
          <a:p>
            <a:r>
              <a:rPr lang="en-US" sz="1000">
                <a:solidFill>
                  <a:schemeClr val="tx1">
                    <a:lumMod val="75000"/>
                    <a:lumOff val="25000"/>
                  </a:schemeClr>
                </a:solidFill>
                <a:latin typeface="Arial" charset="0"/>
                <a:ea typeface="Arial" charset="0"/>
                <a:cs typeface="Arial" charset="0"/>
              </a:rPr>
              <a:t>Source: ABMS Certification Database</a:t>
            </a:r>
          </a:p>
        </p:txBody>
      </p:sp>
      <p:sp>
        <p:nvSpPr>
          <p:cNvPr id="38" name="TextBox 37"/>
          <p:cNvSpPr txBox="1"/>
          <p:nvPr/>
        </p:nvSpPr>
        <p:spPr>
          <a:xfrm>
            <a:off x="8200144" y="3180755"/>
            <a:ext cx="3771000" cy="1107996"/>
          </a:xfrm>
          <a:prstGeom prst="rect">
            <a:avLst/>
          </a:prstGeom>
          <a:noFill/>
        </p:spPr>
        <p:txBody>
          <a:bodyPr wrap="square" rtlCol="0">
            <a:spAutoFit/>
          </a:bodyPr>
          <a:lstStyle/>
          <a:p>
            <a:pPr algn="ctr"/>
            <a:r>
              <a:rPr lang="en-US" sz="6600" b="1">
                <a:solidFill>
                  <a:srgbClr val="095693"/>
                </a:solidFill>
                <a:latin typeface="Arial" charset="0"/>
                <a:ea typeface="Arial" charset="0"/>
                <a:cs typeface="Arial" charset="0"/>
              </a:rPr>
              <a:t>520,000+</a:t>
            </a:r>
          </a:p>
        </p:txBody>
      </p:sp>
      <p:sp>
        <p:nvSpPr>
          <p:cNvPr id="39" name="TextBox 38"/>
          <p:cNvSpPr txBox="1"/>
          <p:nvPr/>
        </p:nvSpPr>
        <p:spPr>
          <a:xfrm>
            <a:off x="8485818" y="4105648"/>
            <a:ext cx="3199653" cy="830997"/>
          </a:xfrm>
          <a:prstGeom prst="rect">
            <a:avLst/>
          </a:prstGeom>
          <a:noFill/>
        </p:spPr>
        <p:txBody>
          <a:bodyPr wrap="square" rtlCol="0">
            <a:spAutoFit/>
          </a:bodyPr>
          <a:lstStyle/>
          <a:p>
            <a:pPr algn="ctr"/>
            <a:r>
              <a:rPr lang="en-US" sz="2400" dirty="0">
                <a:solidFill>
                  <a:schemeClr val="tx1">
                    <a:lumMod val="75000"/>
                    <a:lumOff val="25000"/>
                  </a:schemeClr>
                </a:solidFill>
                <a:latin typeface="Gill Sans MT" panose="020B0502020104020203" pitchFamily="34" charset="0"/>
                <a:ea typeface="Arial" charset="0"/>
                <a:cs typeface="Arial" charset="0"/>
              </a:rPr>
              <a:t>engaged in </a:t>
            </a:r>
            <a:r>
              <a:rPr lang="en-US" sz="2400" dirty="0" smtClean="0">
                <a:solidFill>
                  <a:schemeClr val="tx1">
                    <a:lumMod val="75000"/>
                    <a:lumOff val="25000"/>
                  </a:schemeClr>
                </a:solidFill>
                <a:latin typeface="Gill Sans MT" panose="020B0502020104020203" pitchFamily="34" charset="0"/>
                <a:ea typeface="Arial" charset="0"/>
                <a:cs typeface="Arial" charset="0"/>
              </a:rPr>
              <a:t>continuing certification</a:t>
            </a:r>
            <a:endParaRPr lang="en-US" sz="2400" dirty="0">
              <a:solidFill>
                <a:schemeClr val="tx1">
                  <a:lumMod val="75000"/>
                  <a:lumOff val="25000"/>
                </a:schemeClr>
              </a:solidFill>
              <a:latin typeface="Gill Sans MT" panose="020B0502020104020203" pitchFamily="34" charset="0"/>
              <a:ea typeface="Arial" charset="0"/>
              <a:cs typeface="Arial" charset="0"/>
            </a:endParaRPr>
          </a:p>
        </p:txBody>
      </p:sp>
      <p:grpSp>
        <p:nvGrpSpPr>
          <p:cNvPr id="45" name="Group 44"/>
          <p:cNvGrpSpPr/>
          <p:nvPr/>
        </p:nvGrpSpPr>
        <p:grpSpPr>
          <a:xfrm>
            <a:off x="8633739" y="980447"/>
            <a:ext cx="2903810" cy="2333574"/>
            <a:chOff x="8934323" y="2780184"/>
            <a:chExt cx="1819579" cy="1462260"/>
          </a:xfrm>
        </p:grpSpPr>
        <p:pic>
          <p:nvPicPr>
            <p:cNvPr id="37" name="Picture 36"/>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9112983" y="2601524"/>
              <a:ext cx="1462260" cy="1819579"/>
            </a:xfrm>
            <a:prstGeom prst="rect">
              <a:avLst/>
            </a:prstGeom>
          </p:spPr>
        </p:pic>
        <p:pic>
          <p:nvPicPr>
            <p:cNvPr id="40" name="Picture 3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9494812" y="3085310"/>
              <a:ext cx="671074" cy="718167"/>
            </a:xfrm>
            <a:prstGeom prst="rect">
              <a:avLst/>
            </a:prstGeom>
          </p:spPr>
        </p:pic>
      </p:grpSp>
      <p:grpSp>
        <p:nvGrpSpPr>
          <p:cNvPr id="64" name="Group 63"/>
          <p:cNvGrpSpPr/>
          <p:nvPr/>
        </p:nvGrpSpPr>
        <p:grpSpPr>
          <a:xfrm>
            <a:off x="664925" y="975577"/>
            <a:ext cx="2939244" cy="2362048"/>
            <a:chOff x="6839381" y="-1242041"/>
            <a:chExt cx="1841783" cy="1480103"/>
          </a:xfrm>
        </p:grpSpPr>
        <p:pic>
          <p:nvPicPr>
            <p:cNvPr id="65" name="Picture 64"/>
            <p:cNvPicPr>
              <a:picLocks noChangeAspect="1"/>
            </p:cNvPicPr>
            <p:nvPr/>
          </p:nvPicPr>
          <p:blipFill>
            <a:blip r:embed="rId5">
              <a:extLst>
                <a:ext uri="{28A0092B-C50C-407E-A947-70E740481C1C}">
                  <a14:useLocalDpi xmlns:a14="http://schemas.microsoft.com/office/drawing/2010/main"/>
                </a:ext>
              </a:extLst>
            </a:blip>
            <a:stretch>
              <a:fillRect/>
            </a:stretch>
          </p:blipFill>
          <p:spPr>
            <a:xfrm rot="5400000">
              <a:off x="7020221" y="-1422881"/>
              <a:ext cx="1480103" cy="1841783"/>
            </a:xfrm>
            <a:prstGeom prst="rect">
              <a:avLst/>
            </a:prstGeom>
          </p:spPr>
        </p:pic>
        <p:pic>
          <p:nvPicPr>
            <p:cNvPr id="66" name="Picture 65"/>
            <p:cNvPicPr>
              <a:picLocks noChangeAspect="1"/>
            </p:cNvPicPr>
            <p:nvPr/>
          </p:nvPicPr>
          <p:blipFill>
            <a:blip r:embed="rId6">
              <a:biLevel thresh="25000"/>
              <a:extLst>
                <a:ext uri="{28A0092B-C50C-407E-A947-70E740481C1C}">
                  <a14:useLocalDpi xmlns:a14="http://schemas.microsoft.com/office/drawing/2010/main"/>
                </a:ext>
              </a:extLst>
            </a:blip>
            <a:stretch>
              <a:fillRect/>
            </a:stretch>
          </p:blipFill>
          <p:spPr>
            <a:xfrm>
              <a:off x="7301247" y="-953340"/>
              <a:ext cx="848811" cy="693777"/>
            </a:xfrm>
            <a:prstGeom prst="rect">
              <a:avLst/>
            </a:prstGeom>
          </p:spPr>
        </p:pic>
      </p:grpSp>
      <p:sp>
        <p:nvSpPr>
          <p:cNvPr id="67" name="TextBox 66"/>
          <p:cNvSpPr txBox="1"/>
          <p:nvPr/>
        </p:nvSpPr>
        <p:spPr>
          <a:xfrm>
            <a:off x="249047" y="3180755"/>
            <a:ext cx="3771000" cy="1107996"/>
          </a:xfrm>
          <a:prstGeom prst="rect">
            <a:avLst/>
          </a:prstGeom>
          <a:noFill/>
        </p:spPr>
        <p:txBody>
          <a:bodyPr wrap="square" rtlCol="0">
            <a:spAutoFit/>
          </a:bodyPr>
          <a:lstStyle/>
          <a:p>
            <a:pPr algn="ctr"/>
            <a:r>
              <a:rPr lang="en-US" sz="6600" b="1" smtClean="0">
                <a:solidFill>
                  <a:srgbClr val="FF6415"/>
                </a:solidFill>
                <a:latin typeface="Arial" charset="0"/>
                <a:ea typeface="Arial" charset="0"/>
                <a:cs typeface="Arial" charset="0"/>
              </a:rPr>
              <a:t>880,000</a:t>
            </a:r>
            <a:r>
              <a:rPr lang="en-US" sz="6600" b="1">
                <a:solidFill>
                  <a:srgbClr val="FF6415"/>
                </a:solidFill>
                <a:latin typeface="Arial" charset="0"/>
                <a:ea typeface="Arial" charset="0"/>
                <a:cs typeface="Arial" charset="0"/>
              </a:rPr>
              <a:t>+</a:t>
            </a:r>
          </a:p>
        </p:txBody>
      </p:sp>
      <p:sp>
        <p:nvSpPr>
          <p:cNvPr id="68" name="TextBox 67"/>
          <p:cNvSpPr txBox="1"/>
          <p:nvPr/>
        </p:nvSpPr>
        <p:spPr>
          <a:xfrm>
            <a:off x="545511" y="4105648"/>
            <a:ext cx="3178071" cy="1938992"/>
          </a:xfrm>
          <a:prstGeom prst="rect">
            <a:avLst/>
          </a:prstGeom>
          <a:noFill/>
        </p:spPr>
        <p:txBody>
          <a:bodyPr wrap="square" rtlCol="0">
            <a:spAutoFit/>
          </a:bodyPr>
          <a:lstStyle/>
          <a:p>
            <a:pPr algn="ctr"/>
            <a:r>
              <a:rPr lang="en-US" sz="2400" dirty="0" smtClean="0">
                <a:latin typeface="Gill Sans MT" panose="020B0502020104020203" pitchFamily="34" charset="0"/>
                <a:ea typeface="Arial" charset="0"/>
                <a:cs typeface="Arial" charset="0"/>
              </a:rPr>
              <a:t>practicing </a:t>
            </a:r>
            <a:r>
              <a:rPr lang="en-US" sz="2400" dirty="0">
                <a:latin typeface="Gill Sans MT" panose="020B0502020104020203" pitchFamily="34" charset="0"/>
                <a:ea typeface="Arial" charset="0"/>
                <a:cs typeface="Arial" charset="0"/>
              </a:rPr>
              <a:t>physicians are certified by one (or more) of the 24 ABMS Member Boards. </a:t>
            </a:r>
          </a:p>
          <a:p>
            <a:pPr algn="ctr"/>
            <a:r>
              <a:rPr lang="en-US" sz="2400" dirty="0" smtClean="0">
                <a:solidFill>
                  <a:schemeClr val="tx1">
                    <a:lumMod val="75000"/>
                    <a:lumOff val="25000"/>
                  </a:schemeClr>
                </a:solidFill>
                <a:latin typeface="Arial" charset="0"/>
                <a:ea typeface="Arial" charset="0"/>
                <a:cs typeface="Arial" charset="0"/>
              </a:rPr>
              <a:t> </a:t>
            </a:r>
            <a:endParaRPr lang="en-US" sz="2400" dirty="0">
              <a:solidFill>
                <a:schemeClr val="tx1">
                  <a:lumMod val="75000"/>
                  <a:lumOff val="25000"/>
                </a:schemeClr>
              </a:solidFill>
              <a:latin typeface="Arial" charset="0"/>
              <a:ea typeface="Arial" charset="0"/>
              <a:cs typeface="Arial" charset="0"/>
            </a:endParaRPr>
          </a:p>
        </p:txBody>
      </p:sp>
      <p:sp>
        <p:nvSpPr>
          <p:cNvPr id="69" name="TextBox 68"/>
          <p:cNvSpPr txBox="1"/>
          <p:nvPr/>
        </p:nvSpPr>
        <p:spPr>
          <a:xfrm>
            <a:off x="4768818" y="3040075"/>
            <a:ext cx="2526632" cy="369332"/>
          </a:xfrm>
          <a:prstGeom prst="rect">
            <a:avLst/>
          </a:prstGeom>
          <a:noFill/>
        </p:spPr>
        <p:txBody>
          <a:bodyPr wrap="square" rtlCol="0">
            <a:spAutoFit/>
          </a:bodyPr>
          <a:lstStyle/>
          <a:p>
            <a:pPr algn="ctr"/>
            <a:r>
              <a:rPr lang="en-US" b="1">
                <a:solidFill>
                  <a:srgbClr val="336F5A"/>
                </a:solidFill>
                <a:latin typeface="Arial" charset="0"/>
                <a:ea typeface="Arial" charset="0"/>
                <a:cs typeface="Arial" charset="0"/>
              </a:rPr>
              <a:t>Approximately</a:t>
            </a:r>
          </a:p>
        </p:txBody>
      </p:sp>
      <p:pic>
        <p:nvPicPr>
          <p:cNvPr id="71" name="Picture 70"/>
          <p:cNvPicPr>
            <a:picLocks noChangeAspect="1"/>
          </p:cNvPicPr>
          <p:nvPr/>
        </p:nvPicPr>
        <p:blipFill rotWithShape="1">
          <a:blip r:embed="rId7" cstate="hqprint">
            <a:biLevel thresh="25000"/>
            <a:extLst>
              <a:ext uri="{28A0092B-C50C-407E-A947-70E740481C1C}">
                <a14:useLocalDpi xmlns:a14="http://schemas.microsoft.com/office/drawing/2010/main"/>
              </a:ext>
            </a:extLst>
          </a:blip>
          <a:srcRect/>
          <a:stretch/>
        </p:blipFill>
        <p:spPr>
          <a:xfrm>
            <a:off x="5196861" y="1274521"/>
            <a:ext cx="1459523" cy="1531833"/>
          </a:xfrm>
          <a:prstGeom prst="rect">
            <a:avLst/>
          </a:prstGeom>
        </p:spPr>
      </p:pic>
    </p:spTree>
    <p:extLst>
      <p:ext uri="{BB962C8B-B14F-4D97-AF65-F5344CB8AC3E}">
        <p14:creationId xmlns:p14="http://schemas.microsoft.com/office/powerpoint/2010/main" val="8867414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ill Sans MT" panose="020B0502020104020203" pitchFamily="34" charset="0"/>
                <a:ea typeface="Arial" charset="0"/>
                <a:cs typeface="Arial" charset="0"/>
              </a:rPr>
              <a:t>About ABMS</a:t>
            </a:r>
            <a:endParaRPr lang="en-US" sz="3600" dirty="0">
              <a:latin typeface="Gill Sans MT" panose="020B0502020104020203" pitchFamily="34" charset="0"/>
              <a:ea typeface="Arial" charset="0"/>
              <a:cs typeface="Arial" charset="0"/>
            </a:endParaRPr>
          </a:p>
        </p:txBody>
      </p:sp>
      <p:graphicFrame>
        <p:nvGraphicFramePr>
          <p:cNvPr id="4" name="Content Placeholder 7"/>
          <p:cNvGraphicFramePr>
            <a:graphicFrameLocks/>
          </p:cNvGraphicFramePr>
          <p:nvPr>
            <p:extLst>
              <p:ext uri="{D42A27DB-BD31-4B8C-83A1-F6EECF244321}">
                <p14:modId xmlns:p14="http://schemas.microsoft.com/office/powerpoint/2010/main" val="1349112917"/>
              </p:ext>
            </p:extLst>
          </p:nvPr>
        </p:nvGraphicFramePr>
        <p:xfrm>
          <a:off x="6850914" y="865613"/>
          <a:ext cx="5635707" cy="3597365"/>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460684" y="3228369"/>
            <a:ext cx="3178071" cy="1569660"/>
          </a:xfrm>
          <a:prstGeom prst="rect">
            <a:avLst/>
          </a:prstGeom>
          <a:noFill/>
        </p:spPr>
        <p:txBody>
          <a:bodyPr wrap="square" rtlCol="0">
            <a:spAutoFit/>
          </a:bodyPr>
          <a:lstStyle/>
          <a:p>
            <a:pPr algn="ctr"/>
            <a:r>
              <a:rPr lang="en-US" sz="2400" dirty="0">
                <a:latin typeface="Gill Sans MT" panose="020B0502020104020203" pitchFamily="34" charset="0"/>
                <a:ea typeface="Arial" charset="0"/>
                <a:cs typeface="Arial" charset="0"/>
              </a:rPr>
              <a:t>ABMS is the largest self-regulating group of physicians in the United States</a:t>
            </a:r>
            <a:r>
              <a:rPr lang="en-US" sz="2400" dirty="0" smtClean="0">
                <a:solidFill>
                  <a:schemeClr val="tx1">
                    <a:lumMod val="75000"/>
                    <a:lumOff val="25000"/>
                  </a:schemeClr>
                </a:solidFill>
                <a:latin typeface="Gill Sans MT" panose="020B0502020104020203" pitchFamily="34" charset="0"/>
                <a:ea typeface="Arial" charset="0"/>
                <a:cs typeface="Arial" charset="0"/>
              </a:rPr>
              <a:t> </a:t>
            </a:r>
            <a:endParaRPr lang="en-US" sz="2400" dirty="0">
              <a:solidFill>
                <a:schemeClr val="tx1">
                  <a:lumMod val="75000"/>
                  <a:lumOff val="25000"/>
                </a:schemeClr>
              </a:solidFill>
              <a:latin typeface="Gill Sans MT" panose="020B0502020104020203" pitchFamily="34" charset="0"/>
              <a:ea typeface="Arial" charset="0"/>
              <a:cs typeface="Arial" charset="0"/>
            </a:endParaRPr>
          </a:p>
        </p:txBody>
      </p:sp>
      <p:sp>
        <p:nvSpPr>
          <p:cNvPr id="8" name="TextBox 7"/>
          <p:cNvSpPr txBox="1"/>
          <p:nvPr/>
        </p:nvSpPr>
        <p:spPr>
          <a:xfrm>
            <a:off x="8402212" y="4451744"/>
            <a:ext cx="3629954" cy="1077218"/>
          </a:xfrm>
          <a:prstGeom prst="rect">
            <a:avLst/>
          </a:prstGeom>
          <a:noFill/>
        </p:spPr>
        <p:txBody>
          <a:bodyPr wrap="square" rtlCol="0">
            <a:spAutoFit/>
          </a:bodyPr>
          <a:lstStyle/>
          <a:p>
            <a:r>
              <a:rPr lang="en-US" sz="1600" dirty="0" smtClean="0">
                <a:latin typeface="Gill Sans MT" panose="020B0502020104020203" pitchFamily="34" charset="0"/>
                <a:ea typeface="Arial" charset="0"/>
                <a:cs typeface="Arial" charset="0"/>
              </a:rPr>
              <a:t>Board Certified US physicians by one (or more) ABMS Member Boards</a:t>
            </a:r>
          </a:p>
          <a:p>
            <a:endParaRPr lang="en-US" sz="1600" dirty="0" smtClean="0">
              <a:latin typeface="Gill Sans MT" panose="020B0502020104020203" pitchFamily="34" charset="0"/>
              <a:ea typeface="Arial" charset="0"/>
              <a:cs typeface="Arial" charset="0"/>
            </a:endParaRPr>
          </a:p>
          <a:p>
            <a:r>
              <a:rPr lang="en-US" sz="1600" dirty="0" smtClean="0">
                <a:solidFill>
                  <a:schemeClr val="tx1">
                    <a:lumMod val="75000"/>
                    <a:lumOff val="25000"/>
                  </a:schemeClr>
                </a:solidFill>
                <a:latin typeface="Gill Sans MT" panose="020B0502020104020203" pitchFamily="34" charset="0"/>
                <a:ea typeface="Arial" charset="0"/>
                <a:cs typeface="Arial" charset="0"/>
              </a:rPr>
              <a:t>Non-certified physicians in the US</a:t>
            </a:r>
            <a:endParaRPr lang="en-US" sz="1600" dirty="0">
              <a:solidFill>
                <a:schemeClr val="tx1">
                  <a:lumMod val="75000"/>
                  <a:lumOff val="25000"/>
                </a:schemeClr>
              </a:solidFill>
              <a:latin typeface="Gill Sans MT" panose="020B0502020104020203" pitchFamily="34" charset="0"/>
              <a:ea typeface="Arial" charset="0"/>
              <a:cs typeface="Arial" charset="0"/>
            </a:endParaRPr>
          </a:p>
        </p:txBody>
      </p:sp>
      <p:sp>
        <p:nvSpPr>
          <p:cNvPr id="11" name="Rectangle 10"/>
          <p:cNvSpPr/>
          <p:nvPr/>
        </p:nvSpPr>
        <p:spPr>
          <a:xfrm>
            <a:off x="7987557" y="4524030"/>
            <a:ext cx="354263" cy="354263"/>
          </a:xfrm>
          <a:prstGeom prst="rect">
            <a:avLst/>
          </a:prstGeom>
          <a:solidFill>
            <a:srgbClr val="F4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87556" y="5420920"/>
            <a:ext cx="354263" cy="354263"/>
          </a:xfrm>
          <a:prstGeom prst="rect">
            <a:avLst/>
          </a:prstGeom>
          <a:solidFill>
            <a:srgbClr val="6699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353109" y="2840774"/>
            <a:ext cx="1467465" cy="1446550"/>
          </a:xfrm>
          <a:prstGeom prst="rect">
            <a:avLst/>
          </a:prstGeom>
          <a:noFill/>
        </p:spPr>
        <p:txBody>
          <a:bodyPr wrap="square" rtlCol="0">
            <a:spAutoFit/>
          </a:bodyPr>
          <a:lstStyle/>
          <a:p>
            <a:pPr algn="ctr"/>
            <a:r>
              <a:rPr lang="en-US" sz="8800" b="1">
                <a:solidFill>
                  <a:srgbClr val="85153B"/>
                </a:solidFill>
                <a:latin typeface="Arial" charset="0"/>
                <a:ea typeface="Arial" charset="0"/>
                <a:cs typeface="Arial" charset="0"/>
              </a:rPr>
              <a:t>37</a:t>
            </a:r>
          </a:p>
        </p:txBody>
      </p:sp>
      <p:sp>
        <p:nvSpPr>
          <p:cNvPr id="22" name="TextBox 21"/>
          <p:cNvSpPr txBox="1"/>
          <p:nvPr/>
        </p:nvSpPr>
        <p:spPr>
          <a:xfrm>
            <a:off x="1210030" y="3971076"/>
            <a:ext cx="1753622" cy="461665"/>
          </a:xfrm>
          <a:prstGeom prst="rect">
            <a:avLst/>
          </a:prstGeom>
          <a:noFill/>
        </p:spPr>
        <p:txBody>
          <a:bodyPr wrap="square" rtlCol="0">
            <a:spAutoFit/>
          </a:bodyPr>
          <a:lstStyle/>
          <a:p>
            <a:pPr algn="ctr"/>
            <a:r>
              <a:rPr lang="en-US" sz="2400" dirty="0">
                <a:solidFill>
                  <a:schemeClr val="tx1">
                    <a:lumMod val="75000"/>
                    <a:lumOff val="25000"/>
                  </a:schemeClr>
                </a:solidFill>
                <a:latin typeface="Gill Sans MT" panose="020B0502020104020203" pitchFamily="34" charset="0"/>
                <a:ea typeface="Arial" charset="0"/>
                <a:cs typeface="Arial" charset="0"/>
              </a:rPr>
              <a:t>specialties</a:t>
            </a:r>
          </a:p>
        </p:txBody>
      </p:sp>
      <p:sp>
        <p:nvSpPr>
          <p:cNvPr id="23" name="TextBox 22"/>
          <p:cNvSpPr txBox="1"/>
          <p:nvPr/>
        </p:nvSpPr>
        <p:spPr>
          <a:xfrm>
            <a:off x="1353109" y="4432741"/>
            <a:ext cx="1467465" cy="1446550"/>
          </a:xfrm>
          <a:prstGeom prst="rect">
            <a:avLst/>
          </a:prstGeom>
          <a:noFill/>
        </p:spPr>
        <p:txBody>
          <a:bodyPr wrap="square" rtlCol="0">
            <a:spAutoFit/>
          </a:bodyPr>
          <a:lstStyle/>
          <a:p>
            <a:pPr algn="ctr"/>
            <a:r>
              <a:rPr lang="en-US" sz="8800" b="1" dirty="0">
                <a:solidFill>
                  <a:srgbClr val="85153B"/>
                </a:solidFill>
                <a:latin typeface="Arial" charset="0"/>
                <a:ea typeface="Arial" charset="0"/>
                <a:cs typeface="Arial" charset="0"/>
              </a:rPr>
              <a:t>86</a:t>
            </a:r>
          </a:p>
        </p:txBody>
      </p:sp>
      <p:sp>
        <p:nvSpPr>
          <p:cNvPr id="24" name="TextBox 23"/>
          <p:cNvSpPr txBox="1"/>
          <p:nvPr/>
        </p:nvSpPr>
        <p:spPr>
          <a:xfrm>
            <a:off x="390572" y="5530840"/>
            <a:ext cx="3392539" cy="461665"/>
          </a:xfrm>
          <a:prstGeom prst="rect">
            <a:avLst/>
          </a:prstGeom>
          <a:noFill/>
        </p:spPr>
        <p:txBody>
          <a:bodyPr wrap="square" rtlCol="0">
            <a:spAutoFit/>
          </a:bodyPr>
          <a:lstStyle/>
          <a:p>
            <a:pPr algn="ctr"/>
            <a:r>
              <a:rPr lang="en-US" sz="2400" dirty="0">
                <a:solidFill>
                  <a:schemeClr val="tx1">
                    <a:lumMod val="75000"/>
                    <a:lumOff val="25000"/>
                  </a:schemeClr>
                </a:solidFill>
                <a:latin typeface="Gill Sans MT" panose="020B0502020104020203" pitchFamily="34" charset="0"/>
                <a:ea typeface="Arial" charset="0"/>
                <a:cs typeface="Arial" charset="0"/>
              </a:rPr>
              <a:t>subspecialties</a:t>
            </a:r>
          </a:p>
        </p:txBody>
      </p:sp>
      <p:cxnSp>
        <p:nvCxnSpPr>
          <p:cNvPr id="25" name="Straight Connector 24"/>
          <p:cNvCxnSpPr/>
          <p:nvPr/>
        </p:nvCxnSpPr>
        <p:spPr>
          <a:xfrm flipH="1">
            <a:off x="1377237" y="4587966"/>
            <a:ext cx="1419208" cy="0"/>
          </a:xfrm>
          <a:prstGeom prst="line">
            <a:avLst/>
          </a:prstGeom>
          <a:ln>
            <a:solidFill>
              <a:srgbClr val="85153B"/>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617219" y="975577"/>
            <a:ext cx="2939244" cy="2362048"/>
            <a:chOff x="871746" y="1524802"/>
            <a:chExt cx="1841783" cy="1480103"/>
          </a:xfrm>
        </p:grpSpPr>
        <p:pic>
          <p:nvPicPr>
            <p:cNvPr id="27" name="Picture 26"/>
            <p:cNvPicPr>
              <a:picLocks noChangeAspect="1"/>
            </p:cNvPicPr>
            <p:nvPr/>
          </p:nvPicPr>
          <p:blipFill>
            <a:blip r:embed="rId4">
              <a:extLst>
                <a:ext uri="{28A0092B-C50C-407E-A947-70E740481C1C}">
                  <a14:useLocalDpi xmlns:a14="http://schemas.microsoft.com/office/drawing/2010/main"/>
                </a:ext>
              </a:extLst>
            </a:blip>
            <a:stretch>
              <a:fillRect/>
            </a:stretch>
          </p:blipFill>
          <p:spPr>
            <a:xfrm rot="5400000">
              <a:off x="1052586" y="1343962"/>
              <a:ext cx="1480103" cy="1841783"/>
            </a:xfrm>
            <a:prstGeom prst="rect">
              <a:avLst/>
            </a:prstGeom>
          </p:spPr>
        </p:pic>
        <p:pic>
          <p:nvPicPr>
            <p:cNvPr id="28" name="Picture 27"/>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397010" y="1810733"/>
              <a:ext cx="831765" cy="790791"/>
            </a:xfrm>
            <a:prstGeom prst="rect">
              <a:avLst/>
            </a:prstGeom>
          </p:spPr>
        </p:pic>
      </p:grpSp>
      <p:sp>
        <p:nvSpPr>
          <p:cNvPr id="32" name="Freeform 31"/>
          <p:cNvSpPr/>
          <p:nvPr/>
        </p:nvSpPr>
        <p:spPr>
          <a:xfrm>
            <a:off x="4768818" y="1289590"/>
            <a:ext cx="2526631" cy="1775861"/>
          </a:xfrm>
          <a:custGeom>
            <a:avLst/>
            <a:gdLst>
              <a:gd name="connsiteX0" fmla="*/ 0 w 2526631"/>
              <a:gd name="connsiteY0" fmla="*/ 0 h 1775861"/>
              <a:gd name="connsiteX1" fmla="*/ 0 w 2526631"/>
              <a:gd name="connsiteY1" fmla="*/ 1275347 h 1775861"/>
              <a:gd name="connsiteX2" fmla="*/ 1337911 w 2526631"/>
              <a:gd name="connsiteY2" fmla="*/ 1775861 h 1775861"/>
              <a:gd name="connsiteX3" fmla="*/ 2526631 w 2526631"/>
              <a:gd name="connsiteY3" fmla="*/ 1270534 h 1775861"/>
              <a:gd name="connsiteX4" fmla="*/ 2526631 w 2526631"/>
              <a:gd name="connsiteY4" fmla="*/ 4812 h 1775861"/>
              <a:gd name="connsiteX5" fmla="*/ 0 w 2526631"/>
              <a:gd name="connsiteY5" fmla="*/ 0 h 17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6631" h="1775861">
                <a:moveTo>
                  <a:pt x="0" y="0"/>
                </a:moveTo>
                <a:lnTo>
                  <a:pt x="0" y="1275347"/>
                </a:lnTo>
                <a:lnTo>
                  <a:pt x="1337911" y="1775861"/>
                </a:lnTo>
                <a:lnTo>
                  <a:pt x="2526631" y="1270534"/>
                </a:lnTo>
                <a:lnTo>
                  <a:pt x="2526631" y="4812"/>
                </a:lnTo>
                <a:lnTo>
                  <a:pt x="0" y="0"/>
                </a:lnTo>
                <a:close/>
              </a:path>
            </a:pathLst>
          </a:custGeom>
          <a:solidFill>
            <a:srgbClr val="F4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p:cNvPicPr>
            <a:picLocks noChangeAspect="1"/>
          </p:cNvPicPr>
          <p:nvPr/>
        </p:nvPicPr>
        <p:blipFill>
          <a:blip r:embed="rId6">
            <a:biLevel thresh="25000"/>
            <a:extLst>
              <a:ext uri="{28A0092B-C50C-407E-A947-70E740481C1C}">
                <a14:useLocalDpi xmlns:a14="http://schemas.microsoft.com/office/drawing/2010/main"/>
              </a:ext>
            </a:extLst>
          </a:blip>
          <a:stretch>
            <a:fillRect/>
          </a:stretch>
        </p:blipFill>
        <p:spPr>
          <a:xfrm>
            <a:off x="5459018" y="1474884"/>
            <a:ext cx="1201414" cy="1201414"/>
          </a:xfrm>
          <a:prstGeom prst="rect">
            <a:avLst/>
          </a:prstGeom>
        </p:spPr>
      </p:pic>
    </p:spTree>
    <p:extLst>
      <p:ext uri="{BB962C8B-B14F-4D97-AF65-F5344CB8AC3E}">
        <p14:creationId xmlns:p14="http://schemas.microsoft.com/office/powerpoint/2010/main" val="540921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26"/>
          <p:cNvSpPr/>
          <p:nvPr/>
        </p:nvSpPr>
        <p:spPr>
          <a:xfrm rot="16200000">
            <a:off x="374240" y="1460801"/>
            <a:ext cx="2526631" cy="1979061"/>
          </a:xfrm>
          <a:custGeom>
            <a:avLst/>
            <a:gdLst>
              <a:gd name="connsiteX0" fmla="*/ 0 w 2526631"/>
              <a:gd name="connsiteY0" fmla="*/ 0 h 1775861"/>
              <a:gd name="connsiteX1" fmla="*/ 0 w 2526631"/>
              <a:gd name="connsiteY1" fmla="*/ 1275347 h 1775861"/>
              <a:gd name="connsiteX2" fmla="*/ 1337911 w 2526631"/>
              <a:gd name="connsiteY2" fmla="*/ 1775861 h 1775861"/>
              <a:gd name="connsiteX3" fmla="*/ 2526631 w 2526631"/>
              <a:gd name="connsiteY3" fmla="*/ 1270534 h 1775861"/>
              <a:gd name="connsiteX4" fmla="*/ 2526631 w 2526631"/>
              <a:gd name="connsiteY4" fmla="*/ 4812 h 1775861"/>
              <a:gd name="connsiteX5" fmla="*/ 0 w 2526631"/>
              <a:gd name="connsiteY5" fmla="*/ 0 h 1775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6631" h="1775861">
                <a:moveTo>
                  <a:pt x="0" y="0"/>
                </a:moveTo>
                <a:lnTo>
                  <a:pt x="0" y="1275347"/>
                </a:lnTo>
                <a:lnTo>
                  <a:pt x="1337911" y="1775861"/>
                </a:lnTo>
                <a:lnTo>
                  <a:pt x="2526631" y="1270534"/>
                </a:lnTo>
                <a:lnTo>
                  <a:pt x="2526631" y="4812"/>
                </a:lnTo>
                <a:lnTo>
                  <a:pt x="0" y="0"/>
                </a:lnTo>
                <a:close/>
              </a:path>
            </a:pathLst>
          </a:custGeom>
          <a:solidFill>
            <a:srgbClr val="F4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09600" y="4586515"/>
            <a:ext cx="3657600" cy="39044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9600" y="4051924"/>
            <a:ext cx="10972800" cy="925040"/>
          </a:xfrm>
          <a:prstGeom prst="rect">
            <a:avLst/>
          </a:prstGeom>
          <a:noFill/>
          <a:ln w="28575">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sz="3600" dirty="0">
                <a:latin typeface="Gill Sans MT" panose="020B0502020104020203" pitchFamily="34" charset="0"/>
                <a:ea typeface="Arial" charset="0"/>
                <a:cs typeface="Arial" charset="0"/>
              </a:rPr>
              <a:t>ABMS Board Certification and MOC</a:t>
            </a:r>
          </a:p>
        </p:txBody>
      </p:sp>
      <p:sp>
        <p:nvSpPr>
          <p:cNvPr id="5" name="Content Placeholder 2"/>
          <p:cNvSpPr txBox="1">
            <a:spLocks/>
          </p:cNvSpPr>
          <p:nvPr/>
        </p:nvSpPr>
        <p:spPr>
          <a:xfrm>
            <a:off x="2917371" y="1630509"/>
            <a:ext cx="8494103" cy="1849013"/>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lang="en-US" sz="2400" kern="1200">
                <a:solidFill>
                  <a:schemeClr val="tx1"/>
                </a:solidFill>
                <a:latin typeface="Arial"/>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lang="en-US"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lang="en-US" sz="18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2800" dirty="0" smtClean="0">
                <a:latin typeface="Gill Sans MT" panose="020B0502020104020203" pitchFamily="34" charset="0"/>
                <a:ea typeface="Arial" charset="0"/>
                <a:cs typeface="Arial" charset="0"/>
              </a:rPr>
              <a:t>ABMS Member Boards set standards for certification in a particular specialty and subspecialty. The standards include necessary education, training requirements, and assessments needed. </a:t>
            </a:r>
            <a:endParaRPr lang="en-US" sz="2800" dirty="0">
              <a:latin typeface="Gill Sans MT" panose="020B0502020104020203" pitchFamily="34" charset="0"/>
              <a:ea typeface="Arial" charset="0"/>
              <a:cs typeface="Arial" charset="0"/>
            </a:endParaRPr>
          </a:p>
        </p:txBody>
      </p:sp>
      <p:sp>
        <p:nvSpPr>
          <p:cNvPr id="6" name="Rectangle 5"/>
          <p:cNvSpPr/>
          <p:nvPr/>
        </p:nvSpPr>
        <p:spPr>
          <a:xfrm>
            <a:off x="4887685" y="3882818"/>
            <a:ext cx="2402114" cy="338210"/>
          </a:xfrm>
          <a:prstGeom prst="rect">
            <a:avLst/>
          </a:prstGeom>
          <a:solidFill>
            <a:schemeClr val="tx1">
              <a:lumMod val="65000"/>
              <a:lumOff val="35000"/>
            </a:schemeClr>
          </a:solidFill>
        </p:spPr>
        <p:txBody>
          <a:bodyPr wrap="none" anchor="ctr">
            <a:noAutofit/>
          </a:bodyPr>
          <a:lstStyle/>
          <a:p>
            <a:pPr algn="ctr"/>
            <a:r>
              <a:rPr lang="en-US" dirty="0" smtClean="0">
                <a:solidFill>
                  <a:schemeClr val="bg1"/>
                </a:solidFill>
                <a:latin typeface="Gill Sans MT" panose="020B0502020104020203" pitchFamily="34" charset="0"/>
                <a:ea typeface="Arial" charset="0"/>
                <a:cs typeface="Arial" charset="0"/>
              </a:rPr>
              <a:t>Certification</a:t>
            </a:r>
            <a:endParaRPr lang="en-US" dirty="0">
              <a:solidFill>
                <a:schemeClr val="bg1"/>
              </a:solidFill>
              <a:latin typeface="Gill Sans MT" panose="020B0502020104020203" pitchFamily="34" charset="0"/>
              <a:ea typeface="Arial" charset="0"/>
              <a:cs typeface="Arial" charset="0"/>
            </a:endParaRPr>
          </a:p>
        </p:txBody>
      </p:sp>
      <p:cxnSp>
        <p:nvCxnSpPr>
          <p:cNvPr id="14" name="Straight Connector 13"/>
          <p:cNvCxnSpPr/>
          <p:nvPr/>
        </p:nvCxnSpPr>
        <p:spPr>
          <a:xfrm>
            <a:off x="4267200" y="4051923"/>
            <a:ext cx="0" cy="92504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7917543" y="4051923"/>
            <a:ext cx="0" cy="925040"/>
          </a:xfrm>
          <a:prstGeom prst="line">
            <a:avLst/>
          </a:prstGeom>
          <a:ln w="2857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Content Placeholder 2"/>
          <p:cNvSpPr txBox="1">
            <a:spLocks/>
          </p:cNvSpPr>
          <p:nvPr/>
        </p:nvSpPr>
        <p:spPr>
          <a:xfrm>
            <a:off x="4640942" y="4288334"/>
            <a:ext cx="2895600" cy="1052371"/>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lang="en-US" sz="2400" kern="1200">
                <a:solidFill>
                  <a:schemeClr val="tx1"/>
                </a:solidFill>
                <a:latin typeface="Arial"/>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lang="en-US"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lang="en-US" sz="18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buNone/>
            </a:pPr>
            <a:r>
              <a:rPr lang="en-US" dirty="0" smtClean="0">
                <a:latin typeface="Gill Sans MT" panose="020B0502020104020203" pitchFamily="34" charset="0"/>
                <a:ea typeface="Arial" charset="0"/>
                <a:cs typeface="Arial" charset="0"/>
              </a:rPr>
              <a:t>Time-limited</a:t>
            </a:r>
            <a:endParaRPr lang="en-US" sz="2000" dirty="0">
              <a:latin typeface="Gill Sans MT" panose="020B0502020104020203" pitchFamily="34" charset="0"/>
              <a:ea typeface="Arial" charset="0"/>
              <a:cs typeface="Arial" charset="0"/>
            </a:endParaRPr>
          </a:p>
        </p:txBody>
      </p:sp>
      <p:sp>
        <p:nvSpPr>
          <p:cNvPr id="17" name="Content Placeholder 2"/>
          <p:cNvSpPr txBox="1">
            <a:spLocks/>
          </p:cNvSpPr>
          <p:nvPr/>
        </p:nvSpPr>
        <p:spPr>
          <a:xfrm>
            <a:off x="8291284" y="4288334"/>
            <a:ext cx="2895600" cy="514459"/>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lang="en-US" sz="2400" kern="1200">
                <a:solidFill>
                  <a:schemeClr val="tx1"/>
                </a:solidFill>
                <a:latin typeface="Arial"/>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lang="en-US"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lang="en-US" sz="18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buNone/>
            </a:pPr>
            <a:r>
              <a:rPr lang="en-US" dirty="0" smtClean="0">
                <a:latin typeface="Gill Sans MT" panose="020B0502020104020203" pitchFamily="34" charset="0"/>
                <a:ea typeface="Arial" charset="0"/>
                <a:cs typeface="Arial" charset="0"/>
              </a:rPr>
              <a:t>Continuous</a:t>
            </a:r>
            <a:endParaRPr lang="en-US" sz="2000" dirty="0">
              <a:latin typeface="Gill Sans MT" panose="020B0502020104020203" pitchFamily="34" charset="0"/>
              <a:ea typeface="Arial" charset="0"/>
              <a:cs typeface="Arial" charset="0"/>
            </a:endParaRPr>
          </a:p>
        </p:txBody>
      </p:sp>
      <p:sp>
        <p:nvSpPr>
          <p:cNvPr id="19" name="TextBox 18"/>
          <p:cNvSpPr txBox="1"/>
          <p:nvPr/>
        </p:nvSpPr>
        <p:spPr>
          <a:xfrm>
            <a:off x="4640942" y="5256363"/>
            <a:ext cx="6941459" cy="779217"/>
          </a:xfrm>
          <a:prstGeom prst="rect">
            <a:avLst/>
          </a:prstGeom>
          <a:solidFill>
            <a:schemeClr val="accent1">
              <a:lumMod val="20000"/>
              <a:lumOff val="80000"/>
            </a:schemeClr>
          </a:solidFill>
        </p:spPr>
        <p:txBody>
          <a:bodyPr wrap="square" rtlCol="0" anchor="ctr">
            <a:noAutofit/>
          </a:bodyPr>
          <a:lstStyle/>
          <a:p>
            <a:pPr marL="0" lvl="2" algn="ctr"/>
            <a:r>
              <a:rPr lang="en-US" dirty="0">
                <a:latin typeface="Gill Sans MT" panose="020B0502020104020203" pitchFamily="34" charset="0"/>
                <a:ea typeface="Arial" charset="0"/>
                <a:cs typeface="Arial" charset="0"/>
              </a:rPr>
              <a:t>Six Member Boards have continuous certificates that do not require end dates but have reverification dates for credentialing purposes</a:t>
            </a:r>
            <a:r>
              <a:rPr lang="en-US" dirty="0" smtClean="0">
                <a:latin typeface="Gill Sans MT" panose="020B0502020104020203" pitchFamily="34" charset="0"/>
                <a:ea typeface="Arial" charset="0"/>
                <a:cs typeface="Arial" charset="0"/>
              </a:rPr>
              <a:t>.</a:t>
            </a:r>
            <a:endParaRPr lang="en-US" dirty="0">
              <a:latin typeface="Gill Sans MT" panose="020B0502020104020203" pitchFamily="34" charset="0"/>
              <a:ea typeface="Arial" charset="0"/>
              <a:cs typeface="Arial" charset="0"/>
            </a:endParaRPr>
          </a:p>
        </p:txBody>
      </p:sp>
      <p:sp>
        <p:nvSpPr>
          <p:cNvPr id="24" name="Triangle 23"/>
          <p:cNvSpPr/>
          <p:nvPr/>
        </p:nvSpPr>
        <p:spPr>
          <a:xfrm>
            <a:off x="9491468" y="4780069"/>
            <a:ext cx="517008" cy="5182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p:cNvSpPr txBox="1">
            <a:spLocks/>
          </p:cNvSpPr>
          <p:nvPr/>
        </p:nvSpPr>
        <p:spPr>
          <a:xfrm>
            <a:off x="990600" y="4143192"/>
            <a:ext cx="2895600" cy="1377146"/>
          </a:xfrm>
          <a:prstGeom prst="rect">
            <a:avLst/>
          </a:prstGeom>
        </p:spPr>
        <p:txBody>
          <a:bodyPr vert="horz" lIns="91440" tIns="45720" rIns="91440" bIns="45720" rtlCol="0">
            <a:normAutofit/>
          </a:bodyPr>
          <a:lstStyle>
            <a:lvl1pPr marL="342900" indent="-342900" algn="l" defTabSz="914400" rtl="0" eaLnBrk="1" latinLnBrk="0" hangingPunct="1">
              <a:spcBef>
                <a:spcPts val="600"/>
              </a:spcBef>
              <a:spcAft>
                <a:spcPts val="600"/>
              </a:spcAft>
              <a:buFont typeface="Arial" panose="020B0604020202020204" pitchFamily="34" charset="0"/>
              <a:buChar char="•"/>
              <a:defRPr lang="en-US" sz="2400" kern="1200">
                <a:solidFill>
                  <a:schemeClr val="tx1"/>
                </a:solidFill>
                <a:latin typeface="Arial"/>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lang="en-US"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lang="en-US" sz="18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7150" indent="0" algn="ctr">
              <a:lnSpc>
                <a:spcPts val="3080"/>
              </a:lnSpc>
              <a:buNone/>
            </a:pPr>
            <a:r>
              <a:rPr lang="en-US" dirty="0" smtClean="0">
                <a:latin typeface="Gill Sans MT" panose="020B0502020104020203" pitchFamily="34" charset="0"/>
                <a:ea typeface="Arial" charset="0"/>
                <a:cs typeface="Arial" charset="0"/>
              </a:rPr>
              <a:t>Non-time-limited</a:t>
            </a:r>
            <a:r>
              <a:rPr lang="en-US" dirty="0" smtClean="0">
                <a:latin typeface="Arial" charset="0"/>
                <a:ea typeface="Arial" charset="0"/>
                <a:cs typeface="Arial" charset="0"/>
              </a:rPr>
              <a:t> </a:t>
            </a:r>
            <a:r>
              <a:rPr lang="en-US" sz="2000" dirty="0" smtClean="0">
                <a:latin typeface="Arial" charset="0"/>
                <a:ea typeface="Arial" charset="0"/>
                <a:cs typeface="Arial" charset="0"/>
              </a:rPr>
              <a:t> </a:t>
            </a:r>
            <a:r>
              <a:rPr lang="en-US" dirty="0" smtClean="0">
                <a:latin typeface="Gill Sans MT" panose="020B0502020104020203" pitchFamily="34" charset="0"/>
                <a:ea typeface="Arial" charset="0"/>
                <a:cs typeface="Arial" charset="0"/>
              </a:rPr>
              <a:t>(no longer issued)</a:t>
            </a:r>
            <a:endParaRPr lang="en-US" dirty="0">
              <a:latin typeface="Gill Sans MT" panose="020B0502020104020203" pitchFamily="34" charset="0"/>
              <a:ea typeface="Arial" charset="0"/>
              <a:cs typeface="Arial" charset="0"/>
            </a:endParaRPr>
          </a:p>
        </p:txBody>
      </p:sp>
      <p:pic>
        <p:nvPicPr>
          <p:cNvPr id="26" name="Picture 25"/>
          <p:cNvPicPr>
            <a:picLocks noChangeAspect="1"/>
          </p:cNvPicPr>
          <p:nvPr/>
        </p:nvPicPr>
        <p:blipFill rotWithShape="1">
          <a:blip r:embed="rId3" cstate="hqprint">
            <a:biLevel thresh="25000"/>
            <a:extLst>
              <a:ext uri="{28A0092B-C50C-407E-A947-70E740481C1C}">
                <a14:useLocalDpi xmlns:a14="http://schemas.microsoft.com/office/drawing/2010/main"/>
              </a:ext>
            </a:extLst>
          </a:blip>
          <a:srcRect/>
          <a:stretch/>
        </p:blipFill>
        <p:spPr>
          <a:xfrm>
            <a:off x="762117" y="1952873"/>
            <a:ext cx="1332361" cy="994915"/>
          </a:xfrm>
          <a:prstGeom prst="rect">
            <a:avLst/>
          </a:prstGeom>
        </p:spPr>
      </p:pic>
      <p:pic>
        <p:nvPicPr>
          <p:cNvPr id="28" name="Picture 27"/>
          <p:cNvPicPr>
            <a:picLocks noChangeAspect="1"/>
          </p:cNvPicPr>
          <p:nvPr/>
        </p:nvPicPr>
        <p:blipFill rotWithShape="1">
          <a:blip r:embed="rId4">
            <a:biLevel thresh="25000"/>
            <a:extLst>
              <a:ext uri="{28A0092B-C50C-407E-A947-70E740481C1C}">
                <a14:useLocalDpi xmlns:a14="http://schemas.microsoft.com/office/drawing/2010/main"/>
              </a:ext>
            </a:extLst>
          </a:blip>
          <a:srcRect/>
          <a:stretch/>
        </p:blipFill>
        <p:spPr>
          <a:xfrm>
            <a:off x="838589" y="1892338"/>
            <a:ext cx="1255889" cy="958920"/>
          </a:xfrm>
          <a:prstGeom prst="rect">
            <a:avLst/>
          </a:prstGeom>
        </p:spPr>
      </p:pic>
    </p:spTree>
    <p:extLst>
      <p:ext uri="{BB962C8B-B14F-4D97-AF65-F5344CB8AC3E}">
        <p14:creationId xmlns:p14="http://schemas.microsoft.com/office/powerpoint/2010/main" val="5076413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700337"/>
            <a:ext cx="10972800" cy="1757363"/>
          </a:xfrm>
        </p:spPr>
        <p:txBody>
          <a:bodyPr>
            <a:normAutofit/>
          </a:bodyPr>
          <a:lstStyle/>
          <a:p>
            <a:pPr marL="0" indent="0" algn="ctr">
              <a:buNone/>
            </a:pPr>
            <a:r>
              <a:rPr lang="en-US" sz="2800" dirty="0" smtClean="0">
                <a:latin typeface="Gill Sans MT" panose="020B0502020104020203" pitchFamily="34" charset="0"/>
              </a:rPr>
              <a:t>ABMS </a:t>
            </a:r>
            <a:r>
              <a:rPr lang="en-US" sz="2800" dirty="0">
                <a:latin typeface="Gill Sans MT" panose="020B0502020104020203" pitchFamily="34" charset="0"/>
              </a:rPr>
              <a:t>Member Boards are collaborating to explore how adult learning theories and emerging technologies can inform new approaches to assessment of knowledge and skills. </a:t>
            </a:r>
          </a:p>
        </p:txBody>
      </p:sp>
      <p:sp>
        <p:nvSpPr>
          <p:cNvPr id="4" name="Title 3"/>
          <p:cNvSpPr>
            <a:spLocks noGrp="1"/>
          </p:cNvSpPr>
          <p:nvPr>
            <p:ph type="title"/>
          </p:nvPr>
        </p:nvSpPr>
        <p:spPr/>
        <p:txBody>
          <a:bodyPr>
            <a:normAutofit/>
          </a:bodyPr>
          <a:lstStyle/>
          <a:p>
            <a:r>
              <a:rPr lang="en-US" sz="3600" dirty="0">
                <a:latin typeface="Gill Sans MT" panose="020B0502020104020203" pitchFamily="34" charset="0"/>
              </a:rPr>
              <a:t>Innovations in Assessment </a:t>
            </a:r>
          </a:p>
        </p:txBody>
      </p:sp>
    </p:spTree>
    <p:extLst>
      <p:ext uri="{BB962C8B-B14F-4D97-AF65-F5344CB8AC3E}">
        <p14:creationId xmlns:p14="http://schemas.microsoft.com/office/powerpoint/2010/main" val="1781326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latin typeface="Gill Sans MT" panose="020B0502020104020203" pitchFamily="34" charset="0"/>
              </a:rPr>
              <a:t>Longitudinal Assessment Pilots</a:t>
            </a:r>
            <a:endParaRPr lang="en-US" sz="3600" dirty="0">
              <a:latin typeface="Gill Sans MT" panose="020B0502020104020203" pitchFamily="34" charset="0"/>
            </a:endParaRPr>
          </a:p>
        </p:txBody>
      </p:sp>
      <p:sp>
        <p:nvSpPr>
          <p:cNvPr id="3" name="Content Placeholder 2"/>
          <p:cNvSpPr>
            <a:spLocks noGrp="1"/>
          </p:cNvSpPr>
          <p:nvPr>
            <p:ph idx="1"/>
          </p:nvPr>
        </p:nvSpPr>
        <p:spPr/>
        <p:txBody>
          <a:bodyPr>
            <a:normAutofit fontScale="92500" lnSpcReduction="20000"/>
          </a:bodyPr>
          <a:lstStyle/>
          <a:p>
            <a:pPr>
              <a:spcAft>
                <a:spcPts val="800"/>
              </a:spcAft>
            </a:pPr>
            <a:r>
              <a:rPr lang="en-US" sz="2800" dirty="0">
                <a:latin typeface="Gill Sans MT" panose="020B0502020104020203" pitchFamily="34" charset="0"/>
              </a:rPr>
              <a:t>ABMS </a:t>
            </a:r>
            <a:r>
              <a:rPr lang="en-US" sz="2800" dirty="0" smtClean="0">
                <a:latin typeface="Gill Sans MT" panose="020B0502020104020203" pitchFamily="34" charset="0"/>
              </a:rPr>
              <a:t>is collaborating </a:t>
            </a:r>
            <a:r>
              <a:rPr lang="en-US" sz="2800" dirty="0">
                <a:latin typeface="Gill Sans MT" panose="020B0502020104020203" pitchFamily="34" charset="0"/>
              </a:rPr>
              <a:t>with </a:t>
            </a:r>
            <a:r>
              <a:rPr lang="en-US" sz="2800" dirty="0" smtClean="0">
                <a:latin typeface="Gill Sans MT" panose="020B0502020104020203" pitchFamily="34" charset="0"/>
              </a:rPr>
              <a:t>13 </a:t>
            </a:r>
            <a:r>
              <a:rPr lang="en-US" sz="2800" dirty="0">
                <a:latin typeface="Gill Sans MT" panose="020B0502020104020203" pitchFamily="34" charset="0"/>
              </a:rPr>
              <a:t>Member Boards to pilot new </a:t>
            </a:r>
            <a:r>
              <a:rPr lang="en-US" sz="2800" dirty="0" smtClean="0">
                <a:latin typeface="Gill Sans MT" panose="020B0502020104020203" pitchFamily="34" charset="0"/>
              </a:rPr>
              <a:t>approaches to the </a:t>
            </a:r>
            <a:r>
              <a:rPr lang="en-US" sz="2800" dirty="0">
                <a:latin typeface="Gill Sans MT" panose="020B0502020104020203" pitchFamily="34" charset="0"/>
              </a:rPr>
              <a:t>recertification examination</a:t>
            </a:r>
          </a:p>
          <a:p>
            <a:pPr lvl="1">
              <a:buFont typeface="Arial" panose="020B0604020202020204" pitchFamily="34" charset="0"/>
              <a:buChar char="•"/>
            </a:pPr>
            <a:r>
              <a:rPr lang="en-US" sz="2800" dirty="0">
                <a:latin typeface="Gill Sans MT" panose="020B0502020104020203" pitchFamily="34" charset="0"/>
              </a:rPr>
              <a:t>Web-based longitudinal assessment </a:t>
            </a:r>
            <a:r>
              <a:rPr lang="en-US" sz="2800" dirty="0" smtClean="0">
                <a:latin typeface="Gill Sans MT" panose="020B0502020104020203" pitchFamily="34" charset="0"/>
              </a:rPr>
              <a:t>platforms </a:t>
            </a:r>
            <a:r>
              <a:rPr lang="en-US" sz="2800" dirty="0">
                <a:latin typeface="Gill Sans MT" panose="020B0502020104020203" pitchFamily="34" charset="0"/>
              </a:rPr>
              <a:t>incorporating spaced repetition to increase retention in addition to assessing knowledge and judgment </a:t>
            </a:r>
          </a:p>
          <a:p>
            <a:pPr lvl="1">
              <a:buFont typeface="Arial" panose="020B0604020202020204" pitchFamily="34" charset="0"/>
              <a:buChar char="•"/>
            </a:pPr>
            <a:r>
              <a:rPr lang="en-US" sz="2800" dirty="0">
                <a:latin typeface="Gill Sans MT" panose="020B0502020104020203" pitchFamily="34" charset="0"/>
              </a:rPr>
              <a:t>Mobile and desktop access</a:t>
            </a:r>
          </a:p>
          <a:p>
            <a:pPr lvl="1">
              <a:buFont typeface="Arial" panose="020B0604020202020204" pitchFamily="34" charset="0"/>
              <a:buChar char="•"/>
            </a:pPr>
            <a:r>
              <a:rPr lang="en-US" sz="2800" dirty="0">
                <a:latin typeface="Gill Sans MT" panose="020B0502020104020203" pitchFamily="34" charset="0"/>
              </a:rPr>
              <a:t>Diplomates </a:t>
            </a:r>
            <a:r>
              <a:rPr lang="en-US" sz="2800" dirty="0" smtClean="0">
                <a:latin typeface="Gill Sans MT" panose="020B0502020104020203" pitchFamily="34" charset="0"/>
              </a:rPr>
              <a:t>are able </a:t>
            </a:r>
            <a:r>
              <a:rPr lang="en-US" sz="2800" dirty="0">
                <a:latin typeface="Gill Sans MT" panose="020B0502020104020203" pitchFamily="34" charset="0"/>
              </a:rPr>
              <a:t>to customize content/items to align with their practice</a:t>
            </a:r>
          </a:p>
          <a:p>
            <a:pPr lvl="1">
              <a:buFont typeface="Arial" panose="020B0604020202020204" pitchFamily="34" charset="0"/>
              <a:buChar char="•"/>
            </a:pPr>
            <a:r>
              <a:rPr lang="en-US" sz="2800" dirty="0">
                <a:latin typeface="Gill Sans MT" panose="020B0502020104020203" pitchFamily="34" charset="0"/>
              </a:rPr>
              <a:t>Flexible administration in terms of completion time and place</a:t>
            </a:r>
          </a:p>
          <a:p>
            <a:pPr lvl="1">
              <a:buFont typeface="Arial" panose="020B0604020202020204" pitchFamily="34" charset="0"/>
              <a:buChar char="•"/>
            </a:pPr>
            <a:r>
              <a:rPr lang="en-US" sz="2800" dirty="0">
                <a:latin typeface="Gill Sans MT" panose="020B0502020104020203" pitchFamily="34" charset="0"/>
              </a:rPr>
              <a:t>Immediate feedback on strengths, weaknesses, and gaps in knowledge to guide future learning </a:t>
            </a:r>
          </a:p>
          <a:p>
            <a:pPr lvl="1">
              <a:buFont typeface="Arial" panose="020B0604020202020204" pitchFamily="34" charset="0"/>
              <a:buChar char="•"/>
            </a:pPr>
            <a:r>
              <a:rPr lang="en-US" sz="2800" dirty="0">
                <a:latin typeface="Gill Sans MT" panose="020B0502020104020203" pitchFamily="34" charset="0"/>
              </a:rPr>
              <a:t>Dashboard for real time performance monitoring</a:t>
            </a:r>
          </a:p>
          <a:p>
            <a:endParaRPr lang="en-US" dirty="0" smtClean="0"/>
          </a:p>
        </p:txBody>
      </p:sp>
    </p:spTree>
    <p:extLst>
      <p:ext uri="{BB962C8B-B14F-4D97-AF65-F5344CB8AC3E}">
        <p14:creationId xmlns:p14="http://schemas.microsoft.com/office/powerpoint/2010/main" val="14370006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flipH="1">
            <a:off x="5036949" y="4138047"/>
            <a:ext cx="7155049" cy="1968287"/>
          </a:xfrm>
          <a:prstGeom prst="rect">
            <a:avLst/>
          </a:prstGeom>
          <a:gradFill flip="none" rotWithShape="1">
            <a:gsLst>
              <a:gs pos="10000">
                <a:srgbClr val="F4AB00"/>
              </a:gs>
              <a:gs pos="100000">
                <a:srgbClr val="E0E28F">
                  <a:lumMod val="28000"/>
                  <a:lumOff val="72000"/>
                  <a:alpha val="17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2400"/>
          </a:p>
        </p:txBody>
      </p:sp>
      <p:sp>
        <p:nvSpPr>
          <p:cNvPr id="2" name="Title 1"/>
          <p:cNvSpPr>
            <a:spLocks noGrp="1"/>
          </p:cNvSpPr>
          <p:nvPr>
            <p:ph type="title"/>
          </p:nvPr>
        </p:nvSpPr>
        <p:spPr/>
        <p:txBody>
          <a:bodyPr>
            <a:normAutofit/>
          </a:bodyPr>
          <a:lstStyle/>
          <a:p>
            <a:r>
              <a:rPr lang="en-US" sz="3600" dirty="0">
                <a:latin typeface="Gill Sans MT" panose="020B0502020104020203" pitchFamily="34" charset="0"/>
                <a:ea typeface="Arial" charset="0"/>
                <a:cs typeface="Arial" charset="0"/>
              </a:rPr>
              <a:t>ABMS Boards Developing Longitudinal Assessments</a:t>
            </a:r>
          </a:p>
        </p:txBody>
      </p:sp>
      <p:sp>
        <p:nvSpPr>
          <p:cNvPr id="4" name="Content Placeholder 2"/>
          <p:cNvSpPr>
            <a:spLocks noGrp="1"/>
          </p:cNvSpPr>
          <p:nvPr>
            <p:ph idx="1"/>
          </p:nvPr>
        </p:nvSpPr>
        <p:spPr>
          <a:xfrm>
            <a:off x="609601" y="1295402"/>
            <a:ext cx="5186767" cy="3400585"/>
          </a:xfrm>
        </p:spPr>
        <p:txBody>
          <a:bodyPr>
            <a:normAutofit/>
          </a:bodyPr>
          <a:lstStyle/>
          <a:p>
            <a:pPr marL="0" indent="0">
              <a:spcBef>
                <a:spcPts val="0"/>
              </a:spcBef>
              <a:buNone/>
            </a:pPr>
            <a:r>
              <a:rPr lang="en-US" sz="2000" b="1" dirty="0" smtClean="0">
                <a:latin typeface="Gill Sans MT" panose="020B0502020104020203" pitchFamily="34" charset="0"/>
                <a:ea typeface="Arial" charset="0"/>
                <a:cs typeface="Arial" charset="0"/>
              </a:rPr>
              <a:t>CertLink</a:t>
            </a:r>
            <a:r>
              <a:rPr lang="en-US" sz="2000" b="1" baseline="30000" dirty="0">
                <a:latin typeface="Gill Sans MT" panose="020B0502020104020203" pitchFamily="34" charset="0"/>
                <a:ea typeface="Arial" charset="0"/>
                <a:cs typeface="Arial" charset="0"/>
              </a:rPr>
              <a:t>TM</a:t>
            </a:r>
            <a:r>
              <a:rPr lang="en-US" sz="2000" b="1" dirty="0" smtClean="0">
                <a:latin typeface="Gill Sans MT" panose="020B0502020104020203" pitchFamily="34" charset="0"/>
                <a:ea typeface="Arial" charset="0"/>
                <a:cs typeface="Arial" charset="0"/>
              </a:rPr>
              <a:t> </a:t>
            </a:r>
            <a:r>
              <a:rPr lang="en-US" sz="2000" b="1" dirty="0">
                <a:latin typeface="Gill Sans MT" panose="020B0502020104020203" pitchFamily="34" charset="0"/>
                <a:ea typeface="Arial" charset="0"/>
                <a:cs typeface="Arial" charset="0"/>
              </a:rPr>
              <a:t>Boards</a:t>
            </a:r>
          </a:p>
          <a:p>
            <a:pPr marL="326547" indent="-326547">
              <a:spcBef>
                <a:spcPts val="0"/>
              </a:spcBef>
            </a:pPr>
            <a:r>
              <a:rPr lang="en-US" sz="2000" dirty="0">
                <a:latin typeface="Gill Sans MT" panose="020B0502020104020203" pitchFamily="34" charset="0"/>
                <a:ea typeface="Arial" charset="0"/>
                <a:cs typeface="Arial" charset="0"/>
              </a:rPr>
              <a:t>Colon &amp; Rectal Surgery</a:t>
            </a:r>
          </a:p>
          <a:p>
            <a:pPr marL="326547" indent="-326547">
              <a:spcBef>
                <a:spcPts val="0"/>
              </a:spcBef>
            </a:pPr>
            <a:r>
              <a:rPr lang="en-US" sz="2000" dirty="0">
                <a:latin typeface="Gill Sans MT" panose="020B0502020104020203" pitchFamily="34" charset="0"/>
                <a:ea typeface="Arial" charset="0"/>
                <a:cs typeface="Arial" charset="0"/>
              </a:rPr>
              <a:t>Dermatology</a:t>
            </a:r>
          </a:p>
          <a:p>
            <a:pPr marL="326547" indent="-326547">
              <a:spcBef>
                <a:spcPts val="0"/>
              </a:spcBef>
            </a:pPr>
            <a:r>
              <a:rPr lang="en-US" sz="2000" dirty="0">
                <a:latin typeface="Gill Sans MT" panose="020B0502020104020203" pitchFamily="34" charset="0"/>
                <a:ea typeface="Arial" charset="0"/>
                <a:cs typeface="Arial" charset="0"/>
              </a:rPr>
              <a:t>Medical Genetics &amp; Genomics</a:t>
            </a:r>
          </a:p>
          <a:p>
            <a:pPr marL="326547" indent="-326547">
              <a:spcBef>
                <a:spcPts val="0"/>
              </a:spcBef>
            </a:pPr>
            <a:r>
              <a:rPr lang="en-US" sz="2000" dirty="0">
                <a:latin typeface="Gill Sans MT" panose="020B0502020104020203" pitchFamily="34" charset="0"/>
                <a:ea typeface="Arial" charset="0"/>
                <a:cs typeface="Arial" charset="0"/>
              </a:rPr>
              <a:t>Nuclear Medicine</a:t>
            </a:r>
          </a:p>
          <a:p>
            <a:pPr marL="326547" indent="-326547">
              <a:spcBef>
                <a:spcPts val="0"/>
              </a:spcBef>
            </a:pPr>
            <a:r>
              <a:rPr lang="en-US" sz="2000" dirty="0">
                <a:latin typeface="Gill Sans MT" panose="020B0502020104020203" pitchFamily="34" charset="0"/>
                <a:ea typeface="Arial" charset="0"/>
                <a:cs typeface="Arial" charset="0"/>
              </a:rPr>
              <a:t>Otolaryngology</a:t>
            </a:r>
          </a:p>
          <a:p>
            <a:pPr marL="326547" indent="-326547">
              <a:spcBef>
                <a:spcPts val="0"/>
              </a:spcBef>
            </a:pPr>
            <a:r>
              <a:rPr lang="en-US" sz="2000" dirty="0">
                <a:latin typeface="Gill Sans MT" panose="020B0502020104020203" pitchFamily="34" charset="0"/>
                <a:ea typeface="Arial" charset="0"/>
                <a:cs typeface="Arial" charset="0"/>
              </a:rPr>
              <a:t>Pathology</a:t>
            </a:r>
          </a:p>
          <a:p>
            <a:pPr marL="326547" indent="-326547">
              <a:spcBef>
                <a:spcPts val="0"/>
              </a:spcBef>
            </a:pPr>
            <a:r>
              <a:rPr lang="en-US" sz="2000" dirty="0">
                <a:latin typeface="Gill Sans MT" panose="020B0502020104020203" pitchFamily="34" charset="0"/>
                <a:ea typeface="Arial" charset="0"/>
                <a:cs typeface="Arial" charset="0"/>
              </a:rPr>
              <a:t>Physical Medicine &amp; Rehabilitation</a:t>
            </a:r>
          </a:p>
          <a:p>
            <a:endParaRPr lang="en-US" dirty="0">
              <a:latin typeface="Arial" charset="0"/>
              <a:ea typeface="Arial" charset="0"/>
              <a:cs typeface="Arial" charset="0"/>
            </a:endParaRPr>
          </a:p>
        </p:txBody>
      </p:sp>
      <p:sp>
        <p:nvSpPr>
          <p:cNvPr id="5" name="Content Placeholder 2"/>
          <p:cNvSpPr txBox="1">
            <a:spLocks/>
          </p:cNvSpPr>
          <p:nvPr/>
        </p:nvSpPr>
        <p:spPr>
          <a:xfrm>
            <a:off x="6096000" y="1295402"/>
            <a:ext cx="5372747" cy="3106119"/>
          </a:xfrm>
          <a:prstGeom prst="rect">
            <a:avLst/>
          </a:prstGeom>
        </p:spPr>
        <p:txBody>
          <a:bodyPr vert="horz" lIns="91440" tIns="45720" rIns="91440" bIns="45720" rtlCol="0">
            <a:noAutofit/>
          </a:bodyPr>
          <a:lstStyle>
            <a:lvl1pPr marL="342900" indent="-342900" algn="l" defTabSz="914400" rtl="0" eaLnBrk="1" latinLnBrk="0" hangingPunct="1">
              <a:spcBef>
                <a:spcPts val="600"/>
              </a:spcBef>
              <a:spcAft>
                <a:spcPts val="600"/>
              </a:spcAft>
              <a:buFont typeface="Arial" panose="020B0604020202020204" pitchFamily="34" charset="0"/>
              <a:buChar char="•"/>
              <a:defRPr lang="en-US" sz="2400" kern="1200">
                <a:solidFill>
                  <a:schemeClr val="tx1"/>
                </a:solidFill>
                <a:latin typeface="Arial"/>
                <a:ea typeface="+mn-ea"/>
                <a:cs typeface="+mn-cs"/>
              </a:defRPr>
            </a:lvl1pPr>
            <a:lvl2pPr marL="742950" indent="-285750" algn="l" defTabSz="914400" rtl="0" eaLnBrk="1" latinLnBrk="0" hangingPunct="1">
              <a:spcBef>
                <a:spcPts val="600"/>
              </a:spcBef>
              <a:spcAft>
                <a:spcPts val="0"/>
              </a:spcAft>
              <a:buFont typeface="Arial" panose="020B0604020202020204" pitchFamily="34" charset="0"/>
              <a:buChar char="–"/>
              <a:defRPr lang="en-US"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ts val="600"/>
              </a:spcBef>
              <a:spcAft>
                <a:spcPts val="0"/>
              </a:spcAft>
              <a:buFont typeface="Arial" panose="020B0604020202020204" pitchFamily="34" charset="0"/>
              <a:buChar char="•"/>
              <a:defRPr lang="en-US" sz="18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ts val="600"/>
              </a:spcBef>
              <a:spcAft>
                <a:spcPts val="0"/>
              </a:spcAft>
              <a:buFont typeface="Arial" panose="020B0604020202020204" pitchFamily="34" charset="0"/>
              <a:buChar char="»"/>
              <a:defRPr lang="en-US"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buNone/>
            </a:pPr>
            <a:r>
              <a:rPr lang="en-US" sz="2000" b="1" dirty="0">
                <a:latin typeface="Gill Sans MT" panose="020B0502020104020203" pitchFamily="34" charset="0"/>
                <a:ea typeface="Arial" charset="0"/>
                <a:cs typeface="Arial" charset="0"/>
              </a:rPr>
              <a:t>Other Boards</a:t>
            </a:r>
          </a:p>
          <a:p>
            <a:pPr marL="326547" indent="-326547">
              <a:spcBef>
                <a:spcPts val="0"/>
              </a:spcBef>
            </a:pPr>
            <a:r>
              <a:rPr lang="en-US" sz="2000" dirty="0">
                <a:latin typeface="Gill Sans MT" panose="020B0502020104020203" pitchFamily="34" charset="0"/>
                <a:ea typeface="Arial" charset="0"/>
                <a:cs typeface="Arial" charset="0"/>
              </a:rPr>
              <a:t>Allergy &amp; Immunology</a:t>
            </a:r>
          </a:p>
          <a:p>
            <a:pPr marL="326547" indent="-326547">
              <a:spcBef>
                <a:spcPts val="0"/>
              </a:spcBef>
            </a:pPr>
            <a:r>
              <a:rPr lang="en-US" sz="2000" dirty="0">
                <a:latin typeface="Gill Sans MT" panose="020B0502020104020203" pitchFamily="34" charset="0"/>
                <a:ea typeface="Arial" charset="0"/>
                <a:cs typeface="Arial" charset="0"/>
              </a:rPr>
              <a:t>Anesthesiology</a:t>
            </a:r>
          </a:p>
          <a:p>
            <a:pPr marL="326547" indent="-326547">
              <a:spcBef>
                <a:spcPts val="0"/>
              </a:spcBef>
            </a:pPr>
            <a:r>
              <a:rPr lang="en-US" sz="2000" dirty="0">
                <a:latin typeface="Gill Sans MT" panose="020B0502020104020203" pitchFamily="34" charset="0"/>
                <a:ea typeface="Arial" charset="0"/>
                <a:cs typeface="Arial" charset="0"/>
              </a:rPr>
              <a:t>Obstetrics &amp; Gynecology</a:t>
            </a:r>
          </a:p>
          <a:p>
            <a:pPr marL="326547" indent="-326547">
              <a:spcBef>
                <a:spcPts val="0"/>
              </a:spcBef>
            </a:pPr>
            <a:r>
              <a:rPr lang="en-US" sz="2000" dirty="0">
                <a:latin typeface="Gill Sans MT" panose="020B0502020104020203" pitchFamily="34" charset="0"/>
                <a:ea typeface="Arial" charset="0"/>
                <a:cs typeface="Arial" charset="0"/>
              </a:rPr>
              <a:t>Ophthalmology</a:t>
            </a:r>
          </a:p>
          <a:p>
            <a:pPr marL="326547" indent="-326547">
              <a:spcBef>
                <a:spcPts val="0"/>
              </a:spcBef>
            </a:pPr>
            <a:r>
              <a:rPr lang="en-US" sz="2000" dirty="0">
                <a:latin typeface="Gill Sans MT" panose="020B0502020104020203" pitchFamily="34" charset="0"/>
                <a:ea typeface="Arial" charset="0"/>
                <a:cs typeface="Arial" charset="0"/>
              </a:rPr>
              <a:t>Pediatrics</a:t>
            </a:r>
          </a:p>
          <a:p>
            <a:pPr marL="326547" indent="-326547">
              <a:spcBef>
                <a:spcPts val="0"/>
              </a:spcBef>
            </a:pPr>
            <a:r>
              <a:rPr lang="en-US" sz="2000" dirty="0">
                <a:latin typeface="Gill Sans MT" panose="020B0502020104020203" pitchFamily="34" charset="0"/>
                <a:ea typeface="Arial" charset="0"/>
                <a:cs typeface="Arial" charset="0"/>
              </a:rPr>
              <a:t>Radiology</a:t>
            </a:r>
          </a:p>
        </p:txBody>
      </p:sp>
      <p:sp>
        <p:nvSpPr>
          <p:cNvPr id="6" name="TextBox 5"/>
          <p:cNvSpPr txBox="1"/>
          <p:nvPr/>
        </p:nvSpPr>
        <p:spPr>
          <a:xfrm>
            <a:off x="6307810" y="4133297"/>
            <a:ext cx="5705959" cy="2132445"/>
          </a:xfrm>
          <a:prstGeom prst="rect">
            <a:avLst/>
          </a:prstGeom>
          <a:noFill/>
        </p:spPr>
        <p:txBody>
          <a:bodyPr wrap="square" lIns="130623" tIns="65311" rIns="130623" bIns="65311" rtlCol="0">
            <a:spAutoFit/>
          </a:bodyPr>
          <a:lstStyle/>
          <a:p>
            <a:pPr marL="653094" indent="-457189">
              <a:spcBef>
                <a:spcPts val="600"/>
              </a:spcBef>
              <a:buFont typeface="Arial" charset="0"/>
              <a:buChar char="•"/>
            </a:pPr>
            <a:r>
              <a:rPr lang="en-US" sz="2000" b="1" i="1" dirty="0">
                <a:latin typeface="Gill Sans MT" panose="020B0502020104020203" pitchFamily="34" charset="0"/>
                <a:ea typeface="Arial" charset="0"/>
                <a:cs typeface="Arial" charset="0"/>
              </a:rPr>
              <a:t>These Boards have announced longitudinal assessment programs for MOC Part III</a:t>
            </a:r>
          </a:p>
          <a:p>
            <a:pPr marL="653094" indent="-457189">
              <a:spcBef>
                <a:spcPts val="600"/>
              </a:spcBef>
              <a:buFont typeface="Arial" charset="0"/>
              <a:buChar char="•"/>
            </a:pPr>
            <a:r>
              <a:rPr lang="en-US" sz="2000" b="1" i="1" dirty="0">
                <a:latin typeface="Gill Sans MT" panose="020B0502020104020203" pitchFamily="34" charset="0"/>
                <a:ea typeface="Arial" charset="0"/>
                <a:cs typeface="Arial" charset="0"/>
              </a:rPr>
              <a:t>Other Boards have/are developing longitudinal self-assessments for MOC Part II</a:t>
            </a:r>
          </a:p>
          <a:p>
            <a:pPr marL="653094" indent="-457189">
              <a:spcBef>
                <a:spcPts val="600"/>
              </a:spcBef>
              <a:buFont typeface="Arial" charset="0"/>
              <a:buChar char="•"/>
            </a:pPr>
            <a:r>
              <a:rPr lang="en-US" sz="2000" b="1" i="1" dirty="0">
                <a:latin typeface="Gill Sans MT" panose="020B0502020104020203" pitchFamily="34" charset="0"/>
                <a:ea typeface="Arial" charset="0"/>
                <a:cs typeface="Arial" charset="0"/>
              </a:rPr>
              <a:t>Additional Boards considering</a:t>
            </a:r>
          </a:p>
        </p:txBody>
      </p:sp>
    </p:spTree>
    <p:extLst>
      <p:ext uri="{BB962C8B-B14F-4D97-AF65-F5344CB8AC3E}">
        <p14:creationId xmlns:p14="http://schemas.microsoft.com/office/powerpoint/2010/main" val="1207045171"/>
      </p:ext>
    </p:extLst>
  </p:cSld>
  <p:clrMapOvr>
    <a:masterClrMapping/>
  </p:clrMapOvr>
  <p:timing>
    <p:tnLst>
      <p:par>
        <p:cTn id="1" dur="indefinite" restart="never" nodeType="tmRoot"/>
      </p:par>
    </p:tnLst>
  </p:timing>
</p:sld>
</file>

<file path=ppt/theme/theme1.xml><?xml version="1.0" encoding="utf-8"?>
<a:theme xmlns:a="http://schemas.openxmlformats.org/drawingml/2006/main" name="ABMS_PowerPoint_Template_2015 - 4x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4297</TotalTime>
  <Words>658</Words>
  <Application>Microsoft Office PowerPoint</Application>
  <PresentationFormat>Custom</PresentationFormat>
  <Paragraphs>132</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ABMS_PowerPoint_Template_2015 - 4x3</vt:lpstr>
      <vt:lpstr>PowerPoint Presentation</vt:lpstr>
      <vt:lpstr>PowerPoint Presentation</vt:lpstr>
      <vt:lpstr>About ABMS</vt:lpstr>
      <vt:lpstr>ABMS Board Certification and MOC</vt:lpstr>
      <vt:lpstr>About ABMS</vt:lpstr>
      <vt:lpstr>ABMS Board Certification and MOC</vt:lpstr>
      <vt:lpstr>Innovations in Assessment </vt:lpstr>
      <vt:lpstr>Longitudinal Assessment Pilots</vt:lpstr>
      <vt:lpstr>ABMS Boards Developing Longitudinal Assessments</vt:lpstr>
      <vt:lpstr>CertLink™</vt:lpstr>
      <vt:lpstr>Overview of Certlink Assessment Delivery</vt:lpstr>
      <vt:lpstr>Overview of CertLinkTM Assessment Delivery</vt:lpstr>
      <vt:lpstr>Overview of CertLinkTM Assessment Delivery</vt:lpstr>
      <vt:lpstr>State Legislation Opposing the Use of Certification 2016-2018</vt:lpstr>
      <vt:lpstr>Continuing Board Certification: Vision for the Future</vt:lpstr>
      <vt:lpstr>PowerPoint Presentation</vt:lpstr>
      <vt:lpstr>Appendix-ABMS MOC® /C-MOC  Overview</vt:lpstr>
      <vt:lpstr>Appendix-Board Eligibility Policy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Talbot</dc:creator>
  <cp:lastModifiedBy>Jennifer Michael</cp:lastModifiedBy>
  <cp:revision>185</cp:revision>
  <dcterms:created xsi:type="dcterms:W3CDTF">2017-02-25T14:45:34Z</dcterms:created>
  <dcterms:modified xsi:type="dcterms:W3CDTF">2018-01-30T20:32:26Z</dcterms:modified>
</cp:coreProperties>
</file>